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372" r:id="rId3"/>
    <p:sldId id="371" r:id="rId4"/>
    <p:sldId id="377" r:id="rId5"/>
    <p:sldId id="269" r:id="rId6"/>
    <p:sldId id="270" r:id="rId7"/>
    <p:sldId id="271" r:id="rId8"/>
    <p:sldId id="272" r:id="rId9"/>
    <p:sldId id="273" r:id="rId10"/>
    <p:sldId id="294" r:id="rId11"/>
    <p:sldId id="274" r:id="rId12"/>
    <p:sldId id="295" r:id="rId13"/>
    <p:sldId id="297" r:id="rId14"/>
    <p:sldId id="305" r:id="rId15"/>
    <p:sldId id="275" r:id="rId16"/>
    <p:sldId id="296" r:id="rId17"/>
    <p:sldId id="257" r:id="rId18"/>
    <p:sldId id="258" r:id="rId19"/>
    <p:sldId id="306" r:id="rId20"/>
    <p:sldId id="261" r:id="rId21"/>
    <p:sldId id="308" r:id="rId22"/>
    <p:sldId id="309" r:id="rId23"/>
    <p:sldId id="298" r:id="rId24"/>
    <p:sldId id="310" r:id="rId25"/>
    <p:sldId id="299" r:id="rId26"/>
    <p:sldId id="315" r:id="rId27"/>
    <p:sldId id="276" r:id="rId28"/>
    <p:sldId id="316" r:id="rId29"/>
    <p:sldId id="300" r:id="rId30"/>
    <p:sldId id="368" r:id="rId31"/>
    <p:sldId id="277" r:id="rId32"/>
    <p:sldId id="379" r:id="rId33"/>
    <p:sldId id="381" r:id="rId34"/>
    <p:sldId id="380" r:id="rId35"/>
    <p:sldId id="382" r:id="rId36"/>
    <p:sldId id="303" r:id="rId37"/>
    <p:sldId id="301" r:id="rId38"/>
    <p:sldId id="373" r:id="rId39"/>
    <p:sldId id="304" r:id="rId40"/>
    <p:sldId id="336" r:id="rId41"/>
    <p:sldId id="337" r:id="rId42"/>
    <p:sldId id="307" r:id="rId43"/>
    <p:sldId id="338" r:id="rId44"/>
    <p:sldId id="340" r:id="rId45"/>
    <p:sldId id="341" r:id="rId46"/>
    <p:sldId id="374" r:id="rId47"/>
    <p:sldId id="342" r:id="rId48"/>
    <p:sldId id="343" r:id="rId49"/>
    <p:sldId id="345" r:id="rId50"/>
    <p:sldId id="344" r:id="rId51"/>
    <p:sldId id="314" r:id="rId52"/>
    <p:sldId id="279" r:id="rId53"/>
    <p:sldId id="280" r:id="rId54"/>
    <p:sldId id="259" r:id="rId55"/>
    <p:sldId id="262" r:id="rId56"/>
    <p:sldId id="263" r:id="rId57"/>
    <p:sldId id="378" r:id="rId58"/>
    <p:sldId id="369" r:id="rId59"/>
    <p:sldId id="311" r:id="rId60"/>
    <p:sldId id="264" r:id="rId61"/>
    <p:sldId id="313" r:id="rId62"/>
    <p:sldId id="281" r:id="rId63"/>
    <p:sldId id="302" r:id="rId64"/>
    <p:sldId id="370" r:id="rId65"/>
    <p:sldId id="312" r:id="rId66"/>
    <p:sldId id="282" r:id="rId67"/>
    <p:sldId id="283" r:id="rId68"/>
    <p:sldId id="317" r:id="rId69"/>
    <p:sldId id="320" r:id="rId70"/>
    <p:sldId id="321" r:id="rId71"/>
    <p:sldId id="322" r:id="rId72"/>
    <p:sldId id="323" r:id="rId73"/>
    <p:sldId id="375" r:id="rId74"/>
    <p:sldId id="324" r:id="rId75"/>
    <p:sldId id="325" r:id="rId76"/>
    <p:sldId id="376" r:id="rId77"/>
    <p:sldId id="318" r:id="rId78"/>
    <p:sldId id="327" r:id="rId79"/>
    <p:sldId id="328" r:id="rId80"/>
    <p:sldId id="329" r:id="rId81"/>
    <p:sldId id="330" r:id="rId82"/>
    <p:sldId id="398" r:id="rId83"/>
    <p:sldId id="383" r:id="rId84"/>
    <p:sldId id="389" r:id="rId85"/>
    <p:sldId id="384" r:id="rId86"/>
    <p:sldId id="385" r:id="rId87"/>
    <p:sldId id="386" r:id="rId88"/>
    <p:sldId id="387" r:id="rId89"/>
    <p:sldId id="390" r:id="rId90"/>
    <p:sldId id="395" r:id="rId91"/>
    <p:sldId id="396" r:id="rId92"/>
    <p:sldId id="388" r:id="rId93"/>
    <p:sldId id="319" r:id="rId94"/>
    <p:sldId id="331" r:id="rId95"/>
    <p:sldId id="332" r:id="rId96"/>
    <p:sldId id="333" r:id="rId97"/>
    <p:sldId id="334" r:id="rId98"/>
    <p:sldId id="335" r:id="rId99"/>
    <p:sldId id="260" r:id="rId100"/>
    <p:sldId id="265" r:id="rId101"/>
    <p:sldId id="266" r:id="rId102"/>
    <p:sldId id="346" r:id="rId103"/>
    <p:sldId id="348" r:id="rId104"/>
    <p:sldId id="267" r:id="rId105"/>
    <p:sldId id="349" r:id="rId106"/>
    <p:sldId id="397" r:id="rId107"/>
    <p:sldId id="268" r:id="rId108"/>
    <p:sldId id="350" r:id="rId109"/>
    <p:sldId id="351" r:id="rId110"/>
    <p:sldId id="352" r:id="rId111"/>
    <p:sldId id="284" r:id="rId112"/>
    <p:sldId id="285" r:id="rId113"/>
    <p:sldId id="353" r:id="rId114"/>
    <p:sldId id="354" r:id="rId115"/>
    <p:sldId id="355" r:id="rId116"/>
    <p:sldId id="356" r:id="rId117"/>
    <p:sldId id="286" r:id="rId118"/>
    <p:sldId id="287" r:id="rId119"/>
    <p:sldId id="357" r:id="rId120"/>
    <p:sldId id="358" r:id="rId121"/>
    <p:sldId id="288" r:id="rId122"/>
    <p:sldId id="359" r:id="rId123"/>
    <p:sldId id="289" r:id="rId124"/>
    <p:sldId id="292" r:id="rId125"/>
    <p:sldId id="360" r:id="rId126"/>
    <p:sldId id="365" r:id="rId127"/>
    <p:sldId id="367" r:id="rId128"/>
    <p:sldId id="366" r:id="rId129"/>
    <p:sldId id="361" r:id="rId130"/>
    <p:sldId id="363" r:id="rId131"/>
    <p:sldId id="391" r:id="rId132"/>
    <p:sldId id="364" r:id="rId133"/>
    <p:sldId id="392" r:id="rId134"/>
    <p:sldId id="290" r:id="rId135"/>
    <p:sldId id="362" r:id="rId136"/>
    <p:sldId id="393" r:id="rId137"/>
    <p:sldId id="291" r:id="rId138"/>
    <p:sldId id="394" r:id="rId139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0B7"/>
    <a:srgbClr val="53585F"/>
    <a:srgbClr val="BFBFBF"/>
    <a:srgbClr val="1071B7"/>
    <a:srgbClr val="F2F2F2"/>
    <a:srgbClr val="AFB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8" autoAdjust="0"/>
    <p:restoredTop sz="86591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344" y="90"/>
      </p:cViewPr>
      <p:guideLst>
        <p:guide orient="horz" pos="1049"/>
        <p:guide pos="2880"/>
      </p:guideLst>
    </p:cSldViewPr>
  </p:slideViewPr>
  <p:outlineViewPr>
    <p:cViewPr>
      <p:scale>
        <a:sx n="33" d="100"/>
        <a:sy n="33" d="100"/>
      </p:scale>
      <p:origin x="0" y="-444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620"/>
    </p:cViewPr>
  </p:sorterViewPr>
  <p:notesViewPr>
    <p:cSldViewPr snapToGrid="0" snapToObjects="1" showGuides="1">
      <p:cViewPr varScale="1">
        <p:scale>
          <a:sx n="142" d="100"/>
          <a:sy n="142" d="100"/>
        </p:scale>
        <p:origin x="40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1B9D0-F6C7-4532-B6F7-F8EE4B9526AB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21E4C-4573-47BC-9B36-A8B94FC7B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2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FBC51-8037-7940-A874-5B64B0F12483}" type="datetimeFigureOut">
              <a:rPr kumimoji="1" lang="ko-KR" altLang="en-US" smtClean="0"/>
              <a:t>2018-05-31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A7C55-BA90-BA48-969B-51E5236F23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04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t&amp;rct=j&amp;q=&amp;esrc=s&amp;source=web&amp;cd=1&amp;cad=rja&amp;uact=8&amp;ved=0ahUKEwjk5ZKJzPvSAhUDTLwKHaVcA9cQFggjMAA&amp;url=http://www.jmlr.org/papers/volume3/bengio03a/bengio03a.pdf&amp;usg=AFQjCNG4K_79pujqq4HocNfhEKturlhy0w&amp;sig2=BwQDTn_J429PA8Bt9K9FOw&amp;bvm=bv.151325232,d.dGc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7952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01894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https://github.com/tensorflow/nmt</a:t>
            </a:r>
          </a:p>
          <a:p>
            <a:r>
              <a:rPr lang="ko-KR" altLang="en-US" dirty="0" err="1" smtClean="0"/>
              <a:t>어텐션</a:t>
            </a:r>
            <a:r>
              <a:rPr lang="ko-KR" altLang="en-US" dirty="0" smtClean="0"/>
              <a:t> 모델은 </a:t>
            </a:r>
            <a:r>
              <a:rPr lang="ko-KR" altLang="en-US" dirty="0" err="1" smtClean="0"/>
              <a:t>기작이</a:t>
            </a:r>
            <a:r>
              <a:rPr lang="ko-KR" altLang="en-US" dirty="0" smtClean="0"/>
              <a:t> 다르므로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train/</a:t>
            </a:r>
            <a:r>
              <a:rPr lang="en-US" altLang="ko-KR" baseline="0" dirty="0" err="1" smtClean="0"/>
              <a:t>val</a:t>
            </a:r>
            <a:r>
              <a:rPr lang="en-US" altLang="ko-KR" baseline="0" dirty="0" smtClean="0"/>
              <a:t>/infer </a:t>
            </a:r>
            <a:r>
              <a:rPr lang="ko-KR" altLang="en-US" baseline="0" dirty="0" smtClean="0"/>
              <a:t>모델을 각각의 세션에 할당하고 세이브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로드 하는게 좋다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6747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248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더불어 노이즈 추가로 인한 </a:t>
            </a:r>
            <a:r>
              <a:rPr lang="en-US" altLang="ko-KR" dirty="0" smtClean="0"/>
              <a:t>regularization </a:t>
            </a:r>
            <a:r>
              <a:rPr lang="ko-KR" altLang="en-US" dirty="0" smtClean="0"/>
              <a:t>효과도 있음</a:t>
            </a:r>
            <a:endParaRPr lang="en-US" altLang="ko-KR" dirty="0" smtClean="0"/>
          </a:p>
          <a:p>
            <a:r>
              <a:rPr lang="en-US" altLang="ko-KR" dirty="0" smtClean="0"/>
              <a:t> - -&gt; </a:t>
            </a:r>
            <a:r>
              <a:rPr lang="ko-KR" altLang="en-US" dirty="0" err="1" smtClean="0"/>
              <a:t>딥러닝에서</a:t>
            </a:r>
            <a:r>
              <a:rPr lang="ko-KR" altLang="en-US" dirty="0" smtClean="0"/>
              <a:t> 가장 조심해야 할 것이 오버피팅인데 이것을 </a:t>
            </a:r>
            <a:r>
              <a:rPr lang="ko-KR" altLang="en-US" dirty="0" err="1" smtClean="0"/>
              <a:t>완화해줌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03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10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002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49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4727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12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직관적이고 간단한 코드 덕분에 </a:t>
            </a:r>
            <a:r>
              <a:rPr lang="en-US" altLang="ko-KR" dirty="0" err="1"/>
              <a:t>pytorch</a:t>
            </a:r>
            <a:r>
              <a:rPr lang="ko-KR" altLang="en-US" dirty="0"/>
              <a:t>도 많이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최근엔 자바스크립트도 지원하기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344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072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8765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의 확장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788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447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29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 체크 및 실행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r>
              <a:rPr lang="ko-KR" altLang="en-US" dirty="0" smtClean="0"/>
              <a:t>그래프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생성 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tf.Graph</a:t>
            </a:r>
            <a:r>
              <a:rPr lang="en-US" altLang="ko-KR" baseline="0" dirty="0" smtClean="0"/>
              <a:t>() </a:t>
            </a:r>
            <a:r>
              <a:rPr lang="ko-KR" altLang="en-US" baseline="0" dirty="0" err="1" smtClean="0"/>
              <a:t>안만들면</a:t>
            </a:r>
            <a:r>
              <a:rPr lang="ko-KR" altLang="en-US" baseline="0" dirty="0" smtClean="0"/>
              <a:t> 암시적으로 디폴트 그래프 생성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세션에 할당</a:t>
            </a:r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219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명시적으로</a:t>
            </a:r>
            <a:r>
              <a:rPr lang="ko-KR" altLang="en-US" baseline="0" dirty="0" smtClean="0"/>
              <a:t> 여러 개의 그래프를 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71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</a:t>
            </a:r>
            <a:r>
              <a:rPr lang="ko-KR" altLang="en-US" dirty="0" err="1"/>
              <a:t>텐서와</a:t>
            </a:r>
            <a:r>
              <a:rPr lang="ko-KR" altLang="en-US" dirty="0"/>
              <a:t> 연산 실습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146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6171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선형회귀 모델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3683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Reduce_mean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평균낸것을</a:t>
            </a:r>
            <a:r>
              <a:rPr lang="ko-KR" altLang="en-US" dirty="0" smtClean="0"/>
              <a:t> 차원을 줄여서 </a:t>
            </a:r>
            <a:r>
              <a:rPr lang="ko-KR" altLang="en-US" dirty="0" err="1" smtClean="0"/>
              <a:t>표현하는것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그래프에 </a:t>
            </a:r>
            <a:r>
              <a:rPr lang="en-US" altLang="ko-KR" dirty="0" smtClean="0"/>
              <a:t>Variable</a:t>
            </a:r>
            <a:r>
              <a:rPr lang="ko-KR" altLang="en-US" dirty="0" smtClean="0"/>
              <a:t>이 있으면 반드시 </a:t>
            </a:r>
            <a:r>
              <a:rPr lang="en-US" altLang="ko-KR" dirty="0" err="1" smtClean="0"/>
              <a:t>sess.run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tf.global_variables_initializer</a:t>
            </a:r>
            <a:r>
              <a:rPr lang="en-US" altLang="ko-KR" dirty="0" smtClean="0"/>
              <a:t>())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8916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6074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6534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889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MNIST</a:t>
            </a:r>
            <a:r>
              <a:rPr lang="ko-KR" altLang="en-US"/>
              <a:t>로 </a:t>
            </a:r>
            <a:r>
              <a:rPr lang="en-US" altLang="ko-KR"/>
              <a:t>multi layers perceptron </a:t>
            </a:r>
            <a:r>
              <a:rPr lang="ko-KR" altLang="en-US"/>
              <a:t>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728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인디케이터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펑션을</a:t>
            </a:r>
            <a:r>
              <a:rPr lang="ko-KR" altLang="en-US" dirty="0" smtClean="0"/>
              <a:t> 써도 되지만 효율적이지 않다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14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모델이 </a:t>
            </a:r>
            <a:r>
              <a:rPr lang="ko-KR" altLang="en-US" dirty="0" err="1" smtClean="0"/>
              <a:t>가우시안이라고</a:t>
            </a:r>
            <a:r>
              <a:rPr lang="ko-KR" altLang="en-US" dirty="0" smtClean="0"/>
              <a:t> 가정하면 심지어 </a:t>
            </a:r>
            <a:r>
              <a:rPr lang="ko-KR" altLang="en-US" dirty="0" err="1" smtClean="0"/>
              <a:t>로그우도</a:t>
            </a:r>
            <a:r>
              <a:rPr lang="ko-KR" altLang="en-US" dirty="0" smtClean="0"/>
              <a:t> 최소화는 </a:t>
            </a:r>
            <a:r>
              <a:rPr lang="en-US" altLang="ko-KR" dirty="0" smtClean="0"/>
              <a:t>MSE </a:t>
            </a:r>
            <a:r>
              <a:rPr lang="ko-KR" altLang="en-US" dirty="0" smtClean="0"/>
              <a:t>최소화와</a:t>
            </a:r>
            <a:r>
              <a:rPr lang="ko-KR" altLang="en-US" baseline="0" dirty="0" smtClean="0"/>
              <a:t> 같음</a:t>
            </a:r>
            <a:endParaRPr lang="en-US" altLang="ko-KR" baseline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최대우도추정은 관측치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큰 영향을 받기 때문에 이를 보완하는 다양한 기법이 제안되어있음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132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4067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583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8329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4935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879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74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636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descent, </a:t>
            </a:r>
            <a:r>
              <a:rPr lang="en-US" altLang="ko-KR" dirty="0" err="1"/>
              <a:t>adam</a:t>
            </a:r>
            <a:r>
              <a:rPr lang="ko-KR" altLang="en-US" dirty="0"/>
              <a:t>을 주로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err="1" smtClean="0"/>
              <a:t>옵티마이저</a:t>
            </a:r>
            <a:r>
              <a:rPr lang="ko-KR" altLang="en-US" dirty="0" smtClean="0"/>
              <a:t> 원리는 아래 링크에 자세히 잘 </a:t>
            </a:r>
            <a:r>
              <a:rPr lang="ko-KR" altLang="en-US" dirty="0" err="1" smtClean="0"/>
              <a:t>설명해놓음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660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뉴럴넷은</a:t>
            </a:r>
            <a:r>
              <a:rPr lang="ko-KR" altLang="en-US" dirty="0" smtClean="0"/>
              <a:t> 알아서 </a:t>
            </a:r>
            <a:r>
              <a:rPr lang="ko-KR" altLang="en-US" dirty="0" err="1" smtClean="0"/>
              <a:t>제너럴라이제이션이</a:t>
            </a:r>
            <a:r>
              <a:rPr lang="ko-KR" altLang="en-US" dirty="0" smtClean="0"/>
              <a:t> 어느정도 되기 때문에 굳이 </a:t>
            </a:r>
            <a:r>
              <a:rPr lang="en-US" altLang="ko-KR" dirty="0" smtClean="0"/>
              <a:t>L2</a:t>
            </a:r>
            <a:r>
              <a:rPr lang="ko-KR" altLang="en-US" dirty="0" smtClean="0"/>
              <a:t>를 잘 안씀</a:t>
            </a:r>
            <a:endParaRPr lang="en-US" altLang="ko-KR" dirty="0" smtClean="0"/>
          </a:p>
          <a:p>
            <a:r>
              <a:rPr lang="ko-KR" altLang="en-US" dirty="0" smtClean="0"/>
              <a:t>실제로 써보면 별 효과 없음</a:t>
            </a:r>
            <a:endParaRPr lang="en-US" altLang="ko-KR" dirty="0" smtClean="0"/>
          </a:p>
          <a:p>
            <a:r>
              <a:rPr lang="ko-KR" altLang="en-US" dirty="0" err="1" smtClean="0"/>
              <a:t>드롭아웃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 SGD </a:t>
            </a:r>
            <a:r>
              <a:rPr lang="ko-KR" altLang="en-US" baseline="0" dirty="0" smtClean="0"/>
              <a:t>등 </a:t>
            </a:r>
            <a:r>
              <a:rPr lang="ko-KR" altLang="en-US" dirty="0" smtClean="0"/>
              <a:t>다른 기법도 많다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5797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Get_variable</a:t>
            </a:r>
            <a:r>
              <a:rPr lang="en-US" altLang="ko-KR" dirty="0" smtClean="0"/>
              <a:t>( ),</a:t>
            </a:r>
            <a:r>
              <a:rPr lang="en-US" altLang="ko-KR" baseline="0" dirty="0" smtClean="0"/>
              <a:t> Variable( ) </a:t>
            </a:r>
            <a:r>
              <a:rPr lang="ko-KR" altLang="en-US" baseline="0" dirty="0" smtClean="0"/>
              <a:t>차이 알려주기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9905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3744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0292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16917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6574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400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자세한 내용보다는 모델을 저장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로드가 </a:t>
            </a:r>
            <a:r>
              <a:rPr lang="ko-KR" altLang="en-US" dirty="0" err="1" smtClean="0"/>
              <a:t>가능하단걸</a:t>
            </a:r>
            <a:r>
              <a:rPr lang="ko-KR" altLang="en-US" dirty="0" smtClean="0"/>
              <a:t> 알려주는게 중요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788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264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32360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04997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https://www.youtube.com/watch?v=feVIPKlJNCE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56008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000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fasttext</a:t>
            </a:r>
            <a:r>
              <a:rPr lang="en-US" altLang="ko-KR" dirty="0"/>
              <a:t>, glove </a:t>
            </a:r>
            <a:r>
              <a:rPr lang="ko-KR" altLang="en-US" dirty="0"/>
              <a:t>등 다른 모델도 존재</a:t>
            </a:r>
            <a:endParaRPr lang="en-US" altLang="ko-KR" dirty="0"/>
          </a:p>
          <a:p>
            <a:r>
              <a:rPr lang="ko-KR" altLang="en-US" dirty="0"/>
              <a:t>참고 </a:t>
            </a:r>
            <a:r>
              <a:rPr lang="en-US" altLang="ko-KR" dirty="0"/>
              <a:t>https://ratsgo.github.io/from%20frequency%20to%20semantics/2017/03/30/word2vec</a:t>
            </a:r>
            <a:r>
              <a:rPr lang="en-US" altLang="ko-KR" dirty="0" smtClean="0"/>
              <a:t>/</a:t>
            </a:r>
          </a:p>
          <a:p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분산표상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(distributed representation)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방식 가운데 하나인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 Language Model(NNLM)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 살펴보도록 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NNLM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Bengio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(2003)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제안된 모델인데요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단어를 벡터로 바꾸는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뉴럴네트워크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방법론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의미가 유사한 단어는 벡터공간에서 가깝게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반대의 경우는 멀게 배치하는 것이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분산표상의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4800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5485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800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53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분자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윈도내 등장 단어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분모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그 이외 모든 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09777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77142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3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4419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382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모델의 </a:t>
            </a:r>
            <a:r>
              <a:rPr lang="en-US" altLang="ko-KR" dirty="0" err="1" smtClean="0"/>
              <a:t>softmax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값이 </a:t>
            </a:r>
            <a:r>
              <a:rPr lang="en-US" altLang="ko-KR" dirty="0" smtClean="0"/>
              <a:t>P( </a:t>
            </a:r>
            <a:r>
              <a:rPr lang="en-US" altLang="ko-KR" dirty="0" err="1" smtClean="0"/>
              <a:t>W_t+j</a:t>
            </a:r>
            <a:r>
              <a:rPr lang="en-US" altLang="ko-KR" baseline="0" dirty="0" smtClean="0"/>
              <a:t> | </a:t>
            </a:r>
            <a:r>
              <a:rPr lang="en-US" altLang="ko-KR" baseline="0" dirty="0" err="1" smtClean="0"/>
              <a:t>W_t</a:t>
            </a:r>
            <a:r>
              <a:rPr lang="en-US" altLang="ko-KR" baseline="0" dirty="0" smtClean="0"/>
              <a:t> ) </a:t>
            </a:r>
            <a:r>
              <a:rPr lang="ko-KR" altLang="en-US" baseline="0" dirty="0" smtClean="0"/>
              <a:t>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됨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0740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8875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7148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4012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0415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36812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3009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41605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11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17101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147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11370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 Neighbor Embedding(SNE)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고차원의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원공간에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존재하는 데이터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이웃 간의 거리를 최대한 보존하는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저차원의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학습하는 방법론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이름이 붙은 이유는 거리 정보를 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적으로 나타내기 때문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36684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Sementic</a:t>
            </a:r>
            <a:r>
              <a:rPr lang="en-US" altLang="ko-KR" dirty="0" smtClean="0"/>
              <a:t>/syntactic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정보를 모두 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2378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46677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32905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01265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37315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49353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8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48934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인디케이터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펑션을</a:t>
            </a:r>
            <a:r>
              <a:rPr lang="ko-KR" altLang="en-US" dirty="0" smtClean="0"/>
              <a:t> 써도 되지만 효율적이지 않다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0889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모델이 </a:t>
            </a:r>
            <a:r>
              <a:rPr lang="ko-KR" altLang="en-US" dirty="0" err="1" smtClean="0"/>
              <a:t>가우시안이라고</a:t>
            </a:r>
            <a:r>
              <a:rPr lang="ko-KR" altLang="en-US" dirty="0" smtClean="0"/>
              <a:t> 가정하면 심지어 </a:t>
            </a:r>
            <a:r>
              <a:rPr lang="ko-KR" altLang="en-US" dirty="0" err="1" smtClean="0"/>
              <a:t>로그우도</a:t>
            </a:r>
            <a:r>
              <a:rPr lang="ko-KR" altLang="en-US" dirty="0" smtClean="0"/>
              <a:t> 최소화는 </a:t>
            </a:r>
            <a:r>
              <a:rPr lang="en-US" altLang="ko-KR" dirty="0" smtClean="0"/>
              <a:t>MSE </a:t>
            </a:r>
            <a:r>
              <a:rPr lang="ko-KR" altLang="en-US" dirty="0" smtClean="0"/>
              <a:t>최소화와</a:t>
            </a:r>
            <a:r>
              <a:rPr lang="ko-KR" altLang="en-US" baseline="0" dirty="0" smtClean="0"/>
              <a:t> 같음</a:t>
            </a:r>
            <a:endParaRPr lang="en-US" altLang="ko-KR" baseline="0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최대우도추정은 관측치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큰 영향을 받기 때문에 이를 보완하는 다양한 기법이 제안되어있음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4261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모델의 </a:t>
            </a:r>
            <a:r>
              <a:rPr lang="en-US" altLang="ko-KR" dirty="0" err="1" smtClean="0"/>
              <a:t>softmax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값이 </a:t>
            </a:r>
            <a:r>
              <a:rPr lang="en-US" altLang="ko-KR" dirty="0" smtClean="0"/>
              <a:t>P( </a:t>
            </a:r>
            <a:r>
              <a:rPr lang="en-US" altLang="ko-KR" dirty="0" err="1" smtClean="0"/>
              <a:t>W_t+j</a:t>
            </a:r>
            <a:r>
              <a:rPr lang="en-US" altLang="ko-KR" baseline="0" dirty="0" smtClean="0"/>
              <a:t> | </a:t>
            </a:r>
            <a:r>
              <a:rPr lang="en-US" altLang="ko-KR" baseline="0" dirty="0" err="1" smtClean="0"/>
              <a:t>W_t</a:t>
            </a:r>
            <a:r>
              <a:rPr lang="en-US" altLang="ko-KR" baseline="0" dirty="0" smtClean="0"/>
              <a:t> ) </a:t>
            </a:r>
            <a:r>
              <a:rPr lang="ko-KR" altLang="en-US" baseline="0" dirty="0" smtClean="0"/>
              <a:t>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됨</a:t>
            </a:r>
            <a:r>
              <a:rPr lang="en-US" altLang="ko-KR" baseline="0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32465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r>
              <a:rPr lang="en-US" altLang="ko-KR" baseline="0" dirty="0" smtClean="0"/>
              <a:t>  augmentation</a:t>
            </a:r>
            <a:r>
              <a:rPr lang="ko-KR" altLang="en-US" baseline="0" dirty="0" smtClean="0"/>
              <a:t> 설명</a:t>
            </a:r>
            <a:endParaRPr lang="en-US" altLang="ko-KR" baseline="0" dirty="0" smtClean="0"/>
          </a:p>
          <a:p>
            <a:r>
              <a:rPr lang="en-US" altLang="ko-KR" baseline="0" dirty="0" smtClean="0"/>
              <a:t> - </a:t>
            </a:r>
            <a:r>
              <a:rPr lang="ko-KR" altLang="en-US" baseline="0" dirty="0" err="1" smtClean="0"/>
              <a:t>오버피팅</a:t>
            </a:r>
            <a:r>
              <a:rPr lang="ko-KR" altLang="en-US" baseline="0" dirty="0" smtClean="0"/>
              <a:t> 방지하여 </a:t>
            </a:r>
            <a:r>
              <a:rPr lang="ko-KR" altLang="en-US" baseline="0" dirty="0" err="1" smtClean="0"/>
              <a:t>제너럴라이제이션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1596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Sparse, shared 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weight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0241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4rank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텐서를</a:t>
            </a:r>
            <a:r>
              <a:rPr lang="ko-KR" altLang="en-US" baseline="0" dirty="0" smtClean="0"/>
              <a:t> 인풋으로 받으므로 </a:t>
            </a:r>
            <a:r>
              <a:rPr lang="en-US" altLang="ko-KR" baseline="0" dirty="0" smtClean="0"/>
              <a:t>shape</a:t>
            </a:r>
            <a:r>
              <a:rPr lang="ko-KR" altLang="en-US" baseline="0" dirty="0" smtClean="0"/>
              <a:t>가 매우 헷갈림</a:t>
            </a:r>
            <a:endParaRPr lang="en-US" altLang="ko-KR" baseline="0" dirty="0" smtClean="0"/>
          </a:p>
          <a:p>
            <a:r>
              <a:rPr lang="ko-KR" altLang="en-US" baseline="0" dirty="0" smtClean="0"/>
              <a:t>반드시 </a:t>
            </a:r>
            <a:r>
              <a:rPr lang="ko-KR" altLang="en-US" baseline="0" dirty="0" err="1" smtClean="0"/>
              <a:t>레이어마다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shape</a:t>
            </a:r>
            <a:r>
              <a:rPr lang="ko-KR" altLang="en-US" baseline="0" dirty="0" smtClean="0"/>
              <a:t>를 주석으로 표시해야 정신 건강에 좋음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43440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인풋 아웃풋의 정의에 따라 여러가지 케이스가 있음</a:t>
            </a:r>
            <a:endParaRPr lang="en-US" altLang="ko-KR" dirty="0" smtClean="0"/>
          </a:p>
          <a:p>
            <a:r>
              <a:rPr lang="en-US" altLang="ko-KR" dirty="0" smtClean="0"/>
              <a:t> n</a:t>
            </a:r>
            <a:r>
              <a:rPr lang="en-US" altLang="ko-KR" baseline="0" dirty="0" smtClean="0"/>
              <a:t> to 1 , n to n, n to m, </a:t>
            </a:r>
            <a:r>
              <a:rPr lang="en-US" altLang="ko-KR" baseline="0" dirty="0" err="1" smtClean="0"/>
              <a:t>seq</a:t>
            </a:r>
            <a:r>
              <a:rPr lang="en-US" altLang="ko-KR" baseline="0" dirty="0" smtClean="0"/>
              <a:t> 2 </a:t>
            </a:r>
            <a:r>
              <a:rPr lang="en-US" altLang="ko-KR" baseline="0" dirty="0" err="1" smtClean="0"/>
              <a:t>seq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Explosion</a:t>
            </a:r>
            <a:r>
              <a:rPr lang="ko-KR" altLang="en-US" baseline="0" dirty="0" smtClean="0"/>
              <a:t>은  </a:t>
            </a:r>
            <a:r>
              <a:rPr lang="en-US" altLang="ko-KR" baseline="0" dirty="0" smtClean="0"/>
              <a:t>limit</a:t>
            </a:r>
            <a:r>
              <a:rPr lang="ko-KR" altLang="en-US" baseline="0" dirty="0" smtClean="0"/>
              <a:t>제한만 하면 되므로 큰 문제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71056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앞의</a:t>
            </a:r>
            <a:r>
              <a:rPr lang="ko-KR" altLang="en-US" baseline="0" dirty="0" smtClean="0"/>
              <a:t> 정보가 희미해 지는걸 </a:t>
            </a:r>
            <a:r>
              <a:rPr lang="en-US" altLang="ko-KR" dirty="0" smtClean="0"/>
              <a:t>gradient vanishing</a:t>
            </a:r>
            <a:r>
              <a:rPr lang="ko-KR" altLang="en-US" dirty="0" smtClean="0"/>
              <a:t>때문이라고 해도 되나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20839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8239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41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8961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이용하는 </a:t>
            </a:r>
            <a:r>
              <a:rPr lang="en-US" altLang="ko-KR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</a:t>
            </a:r>
            <a:r>
              <a:rPr lang="en-US" altLang="ko-KR" baseline="0" dirty="0" smtClean="0"/>
              <a:t>  batch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major</a:t>
            </a:r>
            <a:r>
              <a:rPr lang="ko-KR" altLang="en-US" baseline="0" dirty="0" smtClean="0"/>
              <a:t>인지 </a:t>
            </a:r>
            <a:r>
              <a:rPr lang="en-US" altLang="ko-KR" baseline="0" dirty="0" smtClean="0"/>
              <a:t>time major</a:t>
            </a:r>
            <a:r>
              <a:rPr lang="ko-KR" altLang="en-US" baseline="0" dirty="0" smtClean="0"/>
              <a:t>인지 항상 인풋 아웃풋 다 확인해야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531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모델 완전히 다 학습한것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13778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pos tagging</a:t>
            </a:r>
            <a:r>
              <a:rPr lang="ko-KR" altLang="en-US"/>
              <a:t>이  오래걸려서 </a:t>
            </a:r>
            <a:r>
              <a:rPr lang="en-US" altLang="ko-KR"/>
              <a:t>progress bar </a:t>
            </a:r>
            <a:r>
              <a:rPr lang="ko-KR" altLang="en-US"/>
              <a:t>보기위해 </a:t>
            </a:r>
            <a:r>
              <a:rPr lang="en-US" altLang="ko-KR"/>
              <a:t>tqdm library</a:t>
            </a:r>
            <a:r>
              <a:rPr lang="ko-KR" altLang="en-US"/>
              <a:t>설치함</a:t>
            </a:r>
            <a:endParaRPr lang="en-US" altLang="ko-KR"/>
          </a:p>
          <a:p>
            <a:r>
              <a:rPr lang="en-US" altLang="ko-KR"/>
              <a:t> -  tqdm</a:t>
            </a:r>
            <a:r>
              <a:rPr lang="ko-KR" altLang="en-US"/>
              <a:t>은 </a:t>
            </a:r>
            <a:r>
              <a:rPr lang="en-US" altLang="ko-KR"/>
              <a:t>tensorflow</a:t>
            </a:r>
            <a:r>
              <a:rPr lang="ko-KR" altLang="en-US"/>
              <a:t>처럼 관리자 모드로 설치해야함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793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코퍼스가 충분히 크면 </a:t>
            </a:r>
            <a:r>
              <a:rPr lang="ko-KR" altLang="en-US" baseline="0" dirty="0" err="1" smtClean="0"/>
              <a:t>랜덤한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lookup-matrix</a:t>
            </a:r>
            <a:r>
              <a:rPr lang="ko-KR" altLang="en-US" baseline="0" dirty="0" smtClean="0"/>
              <a:t>를 두고 모델과 함께 </a:t>
            </a:r>
            <a:r>
              <a:rPr lang="en-US" altLang="ko-KR" baseline="0" dirty="0" smtClean="0"/>
              <a:t>embedding</a:t>
            </a:r>
            <a:r>
              <a:rPr lang="ko-KR" altLang="en-US" baseline="0" dirty="0" smtClean="0"/>
              <a:t>레이어를 학습해도 됨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6502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3-layer</a:t>
            </a:r>
            <a:r>
              <a:rPr lang="en-US" altLang="ko-KR" baseline="0" dirty="0" smtClean="0"/>
              <a:t> : 0.8106 – 2</a:t>
            </a:r>
            <a:r>
              <a:rPr lang="ko-KR" altLang="en-US" baseline="0" dirty="0" err="1" smtClean="0"/>
              <a:t>레이어랑</a:t>
            </a:r>
            <a:r>
              <a:rPr lang="ko-KR" altLang="en-US" baseline="0" dirty="0" smtClean="0"/>
              <a:t> 거의 같음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데이터의 문제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5867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벨리데이션</a:t>
            </a:r>
            <a:r>
              <a:rPr lang="ko-KR" altLang="en-US" dirty="0" smtClean="0"/>
              <a:t> 개수가 </a:t>
            </a:r>
            <a:r>
              <a:rPr lang="en-US" altLang="ko-KR" dirty="0" smtClean="0"/>
              <a:t>18</a:t>
            </a:r>
            <a:r>
              <a:rPr lang="ko-KR" altLang="en-US" dirty="0" smtClean="0"/>
              <a:t>개 밖에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안되서</a:t>
            </a:r>
            <a:r>
              <a:rPr lang="ko-KR" altLang="en-US" baseline="0" dirty="0" smtClean="0"/>
              <a:t> 문제가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트레이닝 데이터는 전부 </a:t>
            </a:r>
            <a:r>
              <a:rPr lang="ko-KR" altLang="en-US" baseline="0" dirty="0" err="1" smtClean="0"/>
              <a:t>외워버림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9252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49568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오버피팅</a:t>
            </a:r>
            <a:r>
              <a:rPr lang="ko-KR" altLang="en-US" dirty="0" smtClean="0"/>
              <a:t> 때문에 </a:t>
            </a:r>
            <a:r>
              <a:rPr lang="ko-KR" altLang="en-US" dirty="0" err="1" smtClean="0"/>
              <a:t>얼리스탑</a:t>
            </a:r>
            <a:r>
              <a:rPr lang="ko-KR" altLang="en-US" dirty="0" smtClean="0"/>
              <a:t>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685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훈련 </a:t>
            </a:r>
            <a:r>
              <a:rPr lang="ko-KR" altLang="en-US" dirty="0" err="1" smtClean="0"/>
              <a:t>안끝났음에도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50%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넘어감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24115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https://github.com/ematvey/tensorflow-seq2seq-tutorials.git</a:t>
            </a:r>
          </a:p>
          <a:p>
            <a:r>
              <a:rPr lang="en-US" altLang="ko-KR" dirty="0" smtClean="0"/>
              <a:t>Tensor</a:t>
            </a:r>
            <a:r>
              <a:rPr lang="en-US" altLang="ko-KR" baseline="0" dirty="0" smtClean="0"/>
              <a:t> 2 tensor library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A7C55-BA90-BA48-969B-51E5236F230E}" type="slidenum">
              <a:rPr kumimoji="1" lang="ko-KR" altLang="en-US" smtClean="0"/>
              <a:t>137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44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칼라">
    <p:bg>
      <p:bgPr>
        <a:solidFill>
          <a:srgbClr val="1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5640" y="4389598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 날짜를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5643" y="1243660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어떤 발표인지 간단하게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11188" y="1601523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768437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발표하고자 하는 내용의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2" y="3457371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발표자 이름과 직함을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15641" y="3870073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발표자 소속을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16033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5" userDrawn="1">
          <p15:clr>
            <a:srgbClr val="FBAE40"/>
          </p15:clr>
        </p15:guide>
        <p15:guide id="2" pos="5375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  <p15:guide id="4" orient="horz" pos="39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821692"/>
            <a:ext cx="1315131" cy="487033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11188" y="549275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716189"/>
            <a:ext cx="8115399" cy="492125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페이지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35385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8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1pPr>
            <a:lvl2pPr marL="6858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6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2pPr>
            <a:lvl3pPr marL="11430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4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3pPr>
            <a:lvl4pPr marL="16002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4pPr>
            <a:lvl5pPr marL="20574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 userDrawn="1">
          <p15:clr>
            <a:srgbClr val="FBAE40"/>
          </p15:clr>
        </p15:guide>
        <p15:guide id="2" pos="5375" userDrawn="1">
          <p15:clr>
            <a:srgbClr val="FBAE40"/>
          </p15:clr>
        </p15:guide>
        <p15:guide id="3" orient="horz" pos="3974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136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 없이 내용 입력 + 중간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11188" y="2163337"/>
            <a:ext cx="7921625" cy="41453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8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1pPr>
            <a:lvl2pPr marL="6858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6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2pPr>
            <a:lvl3pPr marL="11430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4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3pPr>
            <a:lvl4pPr marL="16002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4pPr>
            <a:lvl5pPr marL="20574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</a:t>
            </a:r>
            <a:r>
              <a:rPr kumimoji="1" lang="ko-KR" altLang="en-US"/>
              <a:t>편집하려면 클릭</a:t>
            </a:r>
            <a:endParaRPr kumimoji="1" lang="ko-KR" altLang="en-US" dirty="0"/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611188" y="847260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014174"/>
            <a:ext cx="8115399" cy="492125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페이지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3" y="501375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136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 없이 내용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611188" y="549275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716189"/>
            <a:ext cx="8115399" cy="492125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페이지 제목을 쓰세요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414020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8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1pPr>
            <a:lvl2pPr marL="6858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6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2pPr>
            <a:lvl3pPr marL="11430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4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3pPr>
            <a:lvl4pPr marL="16002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4pPr>
            <a:lvl5pPr marL="20574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136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 있는 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821692"/>
            <a:ext cx="1315131" cy="48703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136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칼라">
    <p:bg>
      <p:bgPr>
        <a:solidFill>
          <a:srgbClr val="1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검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회색">
    <p:bg>
      <p:bgPr>
        <a:solidFill>
          <a:srgbClr val="53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흰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검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5640" y="4389598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 날짜를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5643" y="1243660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어떤 발표인지 간단하게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611188" y="1601523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768437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발표하고자 하는 내용의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2" y="3457371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발표자 이름과 직함을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15641" y="3870073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발표자 소속을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05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회색">
    <p:bg>
      <p:bgPr>
        <a:solidFill>
          <a:srgbClr val="53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5640" y="4389598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 날짜를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5643" y="1243660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어떤 발표인지 간단하게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611188" y="1601523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768437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발표하고자 하는 내용의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2" y="3457371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발표자 이름과 직함을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15641" y="3870073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발표자 소속을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826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흰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5"/>
            <a:ext cx="2371273" cy="878154"/>
          </a:xfrm>
          <a:prstGeom prst="rect">
            <a:avLst/>
          </a:prstGeom>
        </p:spPr>
      </p:pic>
      <p:sp>
        <p:nvSpPr>
          <p:cNvPr id="1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15640" y="4389598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53585F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 날짜를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5643" y="1243660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어떤 발표인지 간단하게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5" name="직사각형 14"/>
          <p:cNvSpPr/>
          <p:nvPr userDrawn="1"/>
        </p:nvSpPr>
        <p:spPr>
          <a:xfrm>
            <a:off x="611188" y="1601523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768437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발표하고자 하는 내용의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2" y="3457371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발표자 이름과 직함을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515641" y="3870073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53585F"/>
                </a:solidFill>
                <a:latin typeface="KoPubDotum Light" charset="-127"/>
                <a:ea typeface="KoPubDotum Light" charset="-127"/>
                <a:cs typeface="KoPubDotum Light" charset="-127"/>
              </a:defRPr>
            </a:lvl1pPr>
          </a:lstStyle>
          <a:p>
            <a:pPr lvl="0"/>
            <a:r>
              <a:rPr kumimoji="1" lang="ko-KR" altLang="en-US" dirty="0"/>
              <a:t>발표자 소속을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칼라">
    <p:bg>
      <p:bgPr>
        <a:solidFill>
          <a:srgbClr val="1071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11188" y="2581237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2748151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검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11188" y="2581237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2748151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회색">
    <p:bg>
      <p:bgPr>
        <a:solidFill>
          <a:srgbClr val="5358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4"/>
            <a:ext cx="2371271" cy="878154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611188" y="2581237"/>
            <a:ext cx="1420036" cy="48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2748151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흰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611188" y="2581237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2748151"/>
            <a:ext cx="8115399" cy="1495758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359135"/>
            <a:ext cx="2371273" cy="878154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orient="horz" pos="39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입력 + 중간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5821692"/>
            <a:ext cx="1315131" cy="487033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611188" y="847260"/>
            <a:ext cx="1420036" cy="48861"/>
          </a:xfrm>
          <a:prstGeom prst="rect">
            <a:avLst/>
          </a:prstGeom>
          <a:solidFill>
            <a:srgbClr val="107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515644" y="1014174"/>
            <a:ext cx="8115399" cy="492125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53585F"/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r>
              <a:rPr kumimoji="1" lang="ko-KR" altLang="en-US" dirty="0"/>
              <a:t>페이지 제목을 쓰세요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11188" y="2163337"/>
            <a:ext cx="7921625" cy="354372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8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1pPr>
            <a:lvl2pPr marL="6858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6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2pPr>
            <a:lvl3pPr marL="11430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4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3pPr>
            <a:lvl4pPr marL="16002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4pPr>
            <a:lvl5pPr marL="2057400" indent="-228600">
              <a:lnSpc>
                <a:spcPct val="100000"/>
              </a:lnSpc>
              <a:buClr>
                <a:srgbClr val="1071B7"/>
              </a:buClr>
              <a:buSzPct val="70000"/>
              <a:buFont typeface="Wingdings" charset="2"/>
              <a:buChar char="l"/>
              <a:defRPr sz="1200">
                <a:solidFill>
                  <a:srgbClr val="53585F"/>
                </a:solidFill>
                <a:latin typeface="KoPubDotum Medium" charset="-127"/>
                <a:ea typeface="KoPubDotum Medium" charset="-127"/>
                <a:cs typeface="KoPubDotum Medium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15643" y="501375"/>
            <a:ext cx="8115399" cy="30137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>
                    <a:lumMod val="7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defRPr>
            </a:lvl1pPr>
          </a:lstStyle>
          <a:p>
            <a:pPr lvl="0"/>
            <a:r>
              <a:rPr kumimoji="1" lang="ko-KR" altLang="en-US" dirty="0"/>
              <a:t>중간 제목을 쓰세요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385">
          <p15:clr>
            <a:srgbClr val="FBAE40"/>
          </p15:clr>
        </p15:guide>
        <p15:guide id="2" pos="5375">
          <p15:clr>
            <a:srgbClr val="FBAE40"/>
          </p15:clr>
        </p15:guide>
        <p15:guide id="3" orient="horz" pos="3974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136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66" r:id="rId9"/>
    <p:sldLayoutId id="2147483665" r:id="rId10"/>
    <p:sldLayoutId id="2147483672" r:id="rId11"/>
    <p:sldLayoutId id="2147483673" r:id="rId12"/>
    <p:sldLayoutId id="2147483677" r:id="rId13"/>
    <p:sldLayoutId id="2147483674" r:id="rId14"/>
    <p:sldLayoutId id="2147483675" r:id="rId15"/>
    <p:sldLayoutId id="2147483676" r:id="rId16"/>
    <p:sldLayoutId id="2147483661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gi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github.com/hunkim/DeepLearningZeroToA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thub.com/hunkim/DeepLearningZeroToA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9t/nsm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konlpy-ko.readthedocs.io/ko/v0.4.3/install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konlpy-ko.readthedocs.io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hyperlink" Target="https://t1.daumcdn.net/thumb/R1280x0/?fname=http://t1.daumcdn.net/brunch/service/user/IgT/image/5b5tGs6crOs2OVoE__pu_XoxXU8.png" TargetMode="External"/><Relationship Id="rId4" Type="http://schemas.openxmlformats.org/officeDocument/2006/relationships/hyperlink" Target="http://ncia.snu.ac.kr/xe/files/attach/images/1629/629/001/e4d5173d88de64115b3ae994e2391206.p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en.wikipedia.org/wiki/Supervised_classification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Neuron" TargetMode="External"/><Relationship Id="rId4" Type="http://schemas.openxmlformats.org/officeDocument/2006/relationships/hyperlink" Target="https://en.wikipedia.org/wiki/Binary_classification" TargetMode="External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korea.gitbooks.io/tensorflow-kr/content/g3doc/tutorials/word2vec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olarisailab.com/archives/374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gif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9t/nsmc" TargetMode="External"/><Relationship Id="rId2" Type="http://schemas.openxmlformats.org/officeDocument/2006/relationships/hyperlink" Target="http://konlpy-ko.readthedocs.io/ko/v0.4.3/install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://konlpy-ko.readthedocs.io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00F21D-ABAD-447F-B433-4E5D893FF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2018.05.09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DA17C-1FC0-47A9-A069-55DF3C0EB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Neural </a:t>
            </a:r>
            <a:r>
              <a:rPr lang="en-US" altLang="ko-KR" dirty="0"/>
              <a:t>Network,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Word2Vec</a:t>
            </a:r>
            <a:r>
              <a:rPr lang="en-US" altLang="ko-KR" dirty="0"/>
              <a:t>, </a:t>
            </a:r>
            <a:r>
              <a:rPr lang="en-US" altLang="ko-KR" dirty="0" smtClean="0"/>
              <a:t>CNN</a:t>
            </a:r>
            <a:r>
              <a:rPr lang="en-US" altLang="ko-KR" dirty="0"/>
              <a:t>, RNN </a:t>
            </a:r>
            <a:r>
              <a:rPr lang="ko-KR" altLang="en-US" dirty="0"/>
              <a:t>실습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E87C1D-B800-46C8-B725-CCC6C6F0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 Hynix </a:t>
            </a:r>
            <a:r>
              <a:rPr lang="en-US" altLang="ko-KR" dirty="0" err="1"/>
              <a:t>iTAP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B07B5-1402-42B8-97CF-E39818646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이성우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33E867-8DFA-44EB-BA85-D8789BE72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인간중심컴퓨팅 연구실</a:t>
            </a:r>
          </a:p>
        </p:txBody>
      </p:sp>
    </p:spTree>
    <p:extLst>
      <p:ext uri="{BB962C8B-B14F-4D97-AF65-F5344CB8AC3E}">
        <p14:creationId xmlns:p14="http://schemas.microsoft.com/office/powerpoint/2010/main" val="37970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4295" y="3331780"/>
            <a:ext cx="559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RNN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B6AA10-1C1E-418A-BFBC-BB05C4B5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Activation function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8DC5C5-19A5-4964-B7A0-2D2EB41D5C09}"/>
              </a:ext>
            </a:extLst>
          </p:cNvPr>
          <p:cNvSpPr/>
          <p:nvPr/>
        </p:nvSpPr>
        <p:spPr>
          <a:xfrm>
            <a:off x="4067504" y="6604084"/>
            <a:ext cx="50764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/>
              <a:t>https://cdn-images-1.medium.com/max/1600/1*p_hyqAtyI8pbt2kEl6siOQ.png</a:t>
            </a:r>
            <a:endParaRPr lang="ko-KR" altLang="en-US" sz="1050"/>
          </a:p>
        </p:txBody>
      </p:sp>
      <p:pic>
        <p:nvPicPr>
          <p:cNvPr id="1026" name="Picture 2" descr="activation functionì ëí ì´ë¯¸ì§ ê²ìê²°ê³¼">
            <a:extLst>
              <a:ext uri="{FF2B5EF4-FFF2-40B4-BE49-F238E27FC236}">
                <a16:creationId xmlns:a16="http://schemas.microsoft.com/office/drawing/2014/main" id="{5A06D775-4334-417E-AA72-8A6848AC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35" y="1369074"/>
            <a:ext cx="6513129" cy="50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EC153F-692F-4B4D-8A41-43E539829AC1}"/>
              </a:ext>
            </a:extLst>
          </p:cNvPr>
          <p:cNvSpPr/>
          <p:nvPr/>
        </p:nvSpPr>
        <p:spPr>
          <a:xfrm>
            <a:off x="1040524" y="3331780"/>
            <a:ext cx="7104993" cy="492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647F40-E9EF-4808-B84E-5A113CC631C5}"/>
              </a:ext>
            </a:extLst>
          </p:cNvPr>
          <p:cNvSpPr/>
          <p:nvPr/>
        </p:nvSpPr>
        <p:spPr>
          <a:xfrm>
            <a:off x="1051032" y="4235669"/>
            <a:ext cx="7104993" cy="4921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316" y="4204574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거의 대부분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모델에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CNN(Convolution Neural Network)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사람의 눈이 이미지를 처리하는 방법을 모사</a:t>
            </a:r>
            <a:endParaRPr lang="en-US" altLang="ko-KR" dirty="0"/>
          </a:p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layer,</a:t>
            </a:r>
            <a:r>
              <a:rPr lang="ko-KR" altLang="en-US" dirty="0"/>
              <a:t> </a:t>
            </a:r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</a:p>
          <a:p>
            <a:r>
              <a:rPr lang="en-US" altLang="ko-KR" dirty="0"/>
              <a:t>parameter sharing</a:t>
            </a:r>
            <a:r>
              <a:rPr lang="ko-KR" altLang="en-US" dirty="0"/>
              <a:t>을 통한 </a:t>
            </a:r>
            <a:r>
              <a:rPr lang="ko-KR" altLang="en-US" dirty="0" err="1"/>
              <a:t>계산량</a:t>
            </a:r>
            <a:r>
              <a:rPr lang="ko-KR" altLang="en-US" dirty="0"/>
              <a:t> 감소</a:t>
            </a:r>
            <a:endParaRPr lang="en-US" altLang="ko-KR" dirty="0"/>
          </a:p>
          <a:p>
            <a:r>
              <a:rPr lang="ko-KR" altLang="en-US" dirty="0"/>
              <a:t>이미지의 </a:t>
            </a:r>
            <a:r>
              <a:rPr lang="en-US" altLang="ko-KR" dirty="0"/>
              <a:t>scale/translation/rotation 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endParaRPr lang="ko-KR" altLang="en-US" dirty="0"/>
          </a:p>
        </p:txBody>
      </p:sp>
      <p:pic>
        <p:nvPicPr>
          <p:cNvPr id="5" name="Picture 2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725B1942-A585-41EA-9D93-BC01EAAA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2" y="3923487"/>
            <a:ext cx="6663559" cy="25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986E24-4A15-45DE-AA0F-9CC41F34EB2C}"/>
              </a:ext>
            </a:extLst>
          </p:cNvPr>
          <p:cNvSpPr/>
          <p:nvPr/>
        </p:nvSpPr>
        <p:spPr>
          <a:xfrm>
            <a:off x="1376855" y="6577806"/>
            <a:ext cx="77671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https://ai2-s2-public.s3.amazonaws.com/figures/2017-08-08/59d7c6c1e0b761aed209b2acbc2a181db29860c7/2-Figure1-1.png</a:t>
            </a:r>
          </a:p>
        </p:txBody>
      </p:sp>
    </p:spTree>
    <p:extLst>
      <p:ext uri="{BB962C8B-B14F-4D97-AF65-F5344CB8AC3E}">
        <p14:creationId xmlns:p14="http://schemas.microsoft.com/office/powerpoint/2010/main" val="11093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Convolution Layer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882786"/>
            <a:ext cx="7921625" cy="4140200"/>
          </a:xfrm>
        </p:spPr>
        <p:txBody>
          <a:bodyPr/>
          <a:lstStyle/>
          <a:p>
            <a:r>
              <a:rPr lang="en-US" altLang="ko-KR" dirty="0"/>
              <a:t>filter</a:t>
            </a:r>
            <a:r>
              <a:rPr lang="ko-KR" altLang="en-US" dirty="0"/>
              <a:t>가  이미지를 슬라이딩하며 </a:t>
            </a:r>
            <a:r>
              <a:rPr lang="en-US" altLang="ko-KR" dirty="0"/>
              <a:t>convolution</a:t>
            </a:r>
            <a:r>
              <a:rPr lang="ko-KR" altLang="en-US" dirty="0"/>
              <a:t>연산을 수행</a:t>
            </a:r>
            <a:r>
              <a:rPr lang="en-US" altLang="ko-KR" dirty="0"/>
              <a:t>. </a:t>
            </a:r>
            <a:r>
              <a:rPr lang="ko-KR" altLang="en-US" dirty="0"/>
              <a:t>지역적 특징</a:t>
            </a:r>
            <a:r>
              <a:rPr lang="en-US" altLang="ko-KR" dirty="0"/>
              <a:t>(feature)</a:t>
            </a:r>
            <a:r>
              <a:rPr lang="ko-KR" altLang="en-US" dirty="0"/>
              <a:t>을 추출</a:t>
            </a:r>
            <a:endParaRPr lang="en-US" altLang="ko-KR" dirty="0"/>
          </a:p>
          <a:p>
            <a:r>
              <a:rPr lang="ko-KR" altLang="en-US" dirty="0"/>
              <a:t>기존에 </a:t>
            </a:r>
            <a:r>
              <a:rPr lang="en-US" altLang="ko-KR" dirty="0"/>
              <a:t>computer </a:t>
            </a:r>
            <a:r>
              <a:rPr lang="en-US" altLang="ko-KR" dirty="0" smtClean="0"/>
              <a:t>vision, </a:t>
            </a:r>
            <a:r>
              <a:rPr lang="ko-KR" altLang="en-US" dirty="0" smtClean="0"/>
              <a:t>신호처리 분야에서 주로 사용하던 </a:t>
            </a:r>
            <a:r>
              <a:rPr lang="ko-KR" altLang="en-US" dirty="0"/>
              <a:t>방법 </a:t>
            </a:r>
          </a:p>
        </p:txBody>
      </p:sp>
      <p:pic>
        <p:nvPicPr>
          <p:cNvPr id="1026" name="Picture 2" descr="http://i.imgur.com/OXwLhaf.gif">
            <a:extLst>
              <a:ext uri="{FF2B5EF4-FFF2-40B4-BE49-F238E27FC236}">
                <a16:creationId xmlns:a16="http://schemas.microsoft.com/office/drawing/2014/main" id="{A8B7FF88-613C-4D6F-B783-F16A1691F6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4" y="32004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28DA37-8EFF-40BA-A4CC-FF15C878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19" y="2896675"/>
            <a:ext cx="5670160" cy="6730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D627CD-7551-46CB-B051-6218B007C35D}"/>
              </a:ext>
            </a:extLst>
          </p:cNvPr>
          <p:cNvSpPr/>
          <p:nvPr/>
        </p:nvSpPr>
        <p:spPr>
          <a:xfrm>
            <a:off x="4896179" y="6604084"/>
            <a:ext cx="42478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https://ratsgo.github.io/deep%20learning/2017/04/05/CNNbackprop/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8940" y="4726379"/>
            <a:ext cx="14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 map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80877" y="4059497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</a:t>
            </a:r>
            <a:r>
              <a:rPr lang="en-US" altLang="ko-KR" dirty="0" smtClean="0"/>
              <a:t>ernel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2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parameter sharing</a:t>
            </a:r>
            <a:r>
              <a:rPr lang="ko-KR" altLang="en-US" dirty="0"/>
              <a:t>을 통해 </a:t>
            </a:r>
            <a:r>
              <a:rPr lang="ko-KR" altLang="en-US" dirty="0" err="1"/>
              <a:t>계산량이</a:t>
            </a:r>
            <a:r>
              <a:rPr lang="ko-KR" altLang="en-US" dirty="0"/>
              <a:t> 많이 줄어든다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D627CD-7551-46CB-B051-6218B007C35D}"/>
              </a:ext>
            </a:extLst>
          </p:cNvPr>
          <p:cNvSpPr/>
          <p:nvPr/>
        </p:nvSpPr>
        <p:spPr>
          <a:xfrm>
            <a:off x="4896179" y="6604084"/>
            <a:ext cx="42478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https://ratsgo.github.io/deep%20learning/2017/04/05/CNNbackprop/</a:t>
            </a:r>
          </a:p>
        </p:txBody>
      </p:sp>
      <p:pic>
        <p:nvPicPr>
          <p:cNvPr id="2050" name="Picture 2" descr="http://i.imgur.com/OTRhYvV.png">
            <a:extLst>
              <a:ext uri="{FF2B5EF4-FFF2-40B4-BE49-F238E27FC236}">
                <a16:creationId xmlns:a16="http://schemas.microsoft.com/office/drawing/2014/main" id="{3D413715-D091-4545-86E1-63CA9CE9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16" y="2940529"/>
            <a:ext cx="2945360" cy="35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.imgur.com/uv6KASK.gif">
            <a:extLst>
              <a:ext uri="{FF2B5EF4-FFF2-40B4-BE49-F238E27FC236}">
                <a16:creationId xmlns:a16="http://schemas.microsoft.com/office/drawing/2014/main" id="{E1A6A485-D976-4B1E-AF36-7576A21F2E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04" y="2940529"/>
            <a:ext cx="2805605" cy="35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3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87FC5-9086-47BE-87C7-2A620F9E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EBDE03-8134-45EB-9458-C081D56F5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3803157" cy="4140200"/>
          </a:xfrm>
        </p:spPr>
        <p:txBody>
          <a:bodyPr/>
          <a:lstStyle/>
          <a:p>
            <a:r>
              <a:rPr lang="en-US" altLang="ko-KR" dirty="0"/>
              <a:t>padding –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계산 시 </a:t>
            </a:r>
            <a:r>
              <a:rPr lang="ko-KR" altLang="en-US" dirty="0"/>
              <a:t>레이어가 올라갈수록 양 끝이 짧아지므로 이를 보정하는 방법</a:t>
            </a:r>
            <a:endParaRPr lang="en-US" altLang="ko-KR" dirty="0"/>
          </a:p>
          <a:p>
            <a:r>
              <a:rPr lang="en-US" altLang="ko-KR" dirty="0" smtClean="0"/>
              <a:t>‘0’</a:t>
            </a:r>
            <a:r>
              <a:rPr lang="ko-KR" altLang="en-US" dirty="0" smtClean="0"/>
              <a:t>을 </a:t>
            </a:r>
            <a:r>
              <a:rPr lang="ko-KR" altLang="en-US" dirty="0"/>
              <a:t>추가로 채워 넣어서 </a:t>
            </a:r>
            <a:r>
              <a:rPr lang="en-US" altLang="ko-KR" dirty="0"/>
              <a:t>(</a:t>
            </a:r>
            <a:r>
              <a:rPr lang="ko-KR" altLang="en-US" dirty="0"/>
              <a:t>검정 부분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convolution</a:t>
            </a:r>
            <a:r>
              <a:rPr lang="ko-KR" altLang="en-US" dirty="0"/>
              <a:t>계산 후에도 </a:t>
            </a:r>
            <a:r>
              <a:rPr lang="ko-KR" altLang="en-US" dirty="0" smtClean="0"/>
              <a:t>크기가 </a:t>
            </a:r>
            <a:r>
              <a:rPr lang="ko-KR" altLang="en-US" dirty="0"/>
              <a:t>변하지 </a:t>
            </a:r>
            <a:r>
              <a:rPr lang="ko-KR" altLang="en-US" dirty="0" smtClean="0"/>
              <a:t>않게 하는 </a:t>
            </a:r>
            <a:r>
              <a:rPr lang="en-US" altLang="ko-KR" dirty="0"/>
              <a:t>same padding</a:t>
            </a:r>
            <a:r>
              <a:rPr lang="ko-KR" altLang="en-US" dirty="0"/>
              <a:t>방법을 주로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11B77-8DDF-4EC5-9A5B-B60018F9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5" y="2281996"/>
            <a:ext cx="4595351" cy="38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Pooling Layer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convolution layer</a:t>
            </a:r>
            <a:r>
              <a:rPr lang="ko-KR" altLang="en-US"/>
              <a:t>를 통과한 </a:t>
            </a:r>
            <a:r>
              <a:rPr lang="en-US" altLang="ko-KR"/>
              <a:t>feature</a:t>
            </a:r>
            <a:r>
              <a:rPr lang="ko-KR" altLang="en-US"/>
              <a:t>들 중 대표값을 찾아냄</a:t>
            </a:r>
            <a:endParaRPr lang="en-US" altLang="ko-KR"/>
          </a:p>
          <a:p>
            <a:r>
              <a:rPr lang="ko-KR" altLang="en-US"/>
              <a:t>이 과정을 통해 이미지의 정보를 압축하고 모델이 이미지의 </a:t>
            </a:r>
            <a:r>
              <a:rPr lang="en-US" altLang="ko-KR"/>
              <a:t>translation, rotation, scale</a:t>
            </a:r>
            <a:r>
              <a:rPr lang="ko-KR" altLang="en-US"/>
              <a:t>등의 변화에 </a:t>
            </a:r>
            <a:r>
              <a:rPr lang="en-US" altLang="ko-KR"/>
              <a:t>robust</a:t>
            </a:r>
            <a:r>
              <a:rPr lang="ko-KR" altLang="en-US"/>
              <a:t>해짐</a:t>
            </a:r>
          </a:p>
        </p:txBody>
      </p:sp>
      <p:pic>
        <p:nvPicPr>
          <p:cNvPr id="3074" name="Picture 2" descr="poolingì ëí ì´ë¯¸ì§ ê²ìê²°ê³¼">
            <a:extLst>
              <a:ext uri="{FF2B5EF4-FFF2-40B4-BE49-F238E27FC236}">
                <a16:creationId xmlns:a16="http://schemas.microsoft.com/office/drawing/2014/main" id="{6EE7A771-A338-49C3-8B08-C4670FFF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207188"/>
            <a:ext cx="48006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AB3382-9506-47FD-B568-FAE858C40234}"/>
              </a:ext>
            </a:extLst>
          </p:cNvPr>
          <p:cNvSpPr/>
          <p:nvPr/>
        </p:nvSpPr>
        <p:spPr>
          <a:xfrm>
            <a:off x="6771235" y="6611779"/>
            <a:ext cx="23727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/>
              <a:t>https://i.stack.imgur.com/bhXRN.png</a:t>
            </a:r>
          </a:p>
        </p:txBody>
      </p:sp>
    </p:spTree>
    <p:extLst>
      <p:ext uri="{BB962C8B-B14F-4D97-AF65-F5344CB8AC3E}">
        <p14:creationId xmlns:p14="http://schemas.microsoft.com/office/powerpoint/2010/main" val="4076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AFA01-3332-4DA3-9461-FD99F331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70A9EB-B705-401B-9903-4F5F074D8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비단 이미지뿐만 아니라 오디오 </a:t>
            </a:r>
            <a:r>
              <a:rPr lang="ko-KR" altLang="en-US" dirty="0" err="1"/>
              <a:t>스펙트로그램</a:t>
            </a:r>
            <a:r>
              <a:rPr lang="en-US" altLang="ko-KR" dirty="0"/>
              <a:t>, </a:t>
            </a:r>
            <a:r>
              <a:rPr lang="ko-KR" altLang="en-US" dirty="0"/>
              <a:t>자연어 </a:t>
            </a:r>
            <a:r>
              <a:rPr lang="ko-KR" altLang="en-US" dirty="0" err="1"/>
              <a:t>문장처리</a:t>
            </a:r>
            <a:r>
              <a:rPr lang="en-US" altLang="ko-KR" dirty="0"/>
              <a:t>, multi channel image</a:t>
            </a:r>
            <a:r>
              <a:rPr lang="ko-KR" altLang="en-US" dirty="0"/>
              <a:t>등 다양한 분야에서 </a:t>
            </a:r>
            <a:r>
              <a:rPr lang="en-US" altLang="ko-KR" dirty="0"/>
              <a:t>CNN</a:t>
            </a:r>
            <a:r>
              <a:rPr lang="ko-KR" altLang="en-US" dirty="0"/>
              <a:t>모델이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r>
              <a:rPr lang="en-US" altLang="ko-KR" dirty="0" smtClean="0"/>
              <a:t>Hun Kim</a:t>
            </a:r>
            <a:r>
              <a:rPr lang="ko-KR" altLang="en-US" dirty="0" smtClean="0"/>
              <a:t>교수님 모두의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CNN Basic</a:t>
            </a:r>
            <a:endParaRPr lang="en-US" altLang="ko-KR" dirty="0"/>
          </a:p>
          <a:p>
            <a:r>
              <a:rPr lang="en-US" altLang="ko-KR" dirty="0"/>
              <a:t>MNIST</a:t>
            </a:r>
            <a:r>
              <a:rPr lang="ko-KR" altLang="en-US" dirty="0"/>
              <a:t>이미지 데이터 분류</a:t>
            </a:r>
            <a:r>
              <a:rPr lang="en-US" altLang="ko-KR" dirty="0"/>
              <a:t>, </a:t>
            </a:r>
            <a:r>
              <a:rPr lang="ko-KR" altLang="en-US" dirty="0"/>
              <a:t>노래 가사를 이용한 노래 장르 예측모델 실습 </a:t>
            </a:r>
          </a:p>
        </p:txBody>
      </p:sp>
    </p:spTree>
    <p:extLst>
      <p:ext uri="{BB962C8B-B14F-4D97-AF65-F5344CB8AC3E}">
        <p14:creationId xmlns:p14="http://schemas.microsoft.com/office/powerpoint/2010/main" val="35800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CEC86-41C8-4EA0-AEA5-127E0242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NN</a:t>
            </a:r>
            <a:r>
              <a:rPr lang="ko-KR" altLang="en-US" dirty="0" smtClean="0"/>
              <a:t> </a:t>
            </a:r>
            <a:r>
              <a:rPr lang="ko-KR" altLang="en-US" dirty="0"/>
              <a:t>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B1D3B-B96A-4A97-9013-8C34DD948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800662"/>
            <a:ext cx="7921625" cy="900496"/>
          </a:xfrm>
        </p:spPr>
        <p:txBody>
          <a:bodyPr/>
          <a:lstStyle/>
          <a:p>
            <a:r>
              <a:rPr lang="ko-KR" altLang="en-US" dirty="0"/>
              <a:t>모두의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 smtClean="0"/>
              <a:t>Sung Kim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https://github.com/hunkim/DeepLearningZeroToAll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5" y="2606116"/>
            <a:ext cx="3702133" cy="41549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75" y="2602551"/>
            <a:ext cx="4238695" cy="42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</a:t>
            </a:r>
            <a:r>
              <a:rPr lang="ko-KR" altLang="en-US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2*conv. layer + 2*fully connected layer</a:t>
            </a:r>
          </a:p>
          <a:p>
            <a:r>
              <a:rPr lang="en-US" altLang="ko-KR"/>
              <a:t>1-conv – (3,3)*6 kernel, (2,2) same padding</a:t>
            </a:r>
          </a:p>
          <a:p>
            <a:r>
              <a:rPr lang="en-US" altLang="ko-KR"/>
              <a:t>2-conv – (5,5)*12 kernel, (2,2) same padding</a:t>
            </a:r>
          </a:p>
          <a:p>
            <a:r>
              <a:rPr lang="en-US" altLang="ko-KR"/>
              <a:t>FNC – 256 hidden units</a:t>
            </a:r>
            <a:endParaRPr lang="ko-KR" altLang="en-US"/>
          </a:p>
        </p:txBody>
      </p:sp>
      <p:pic>
        <p:nvPicPr>
          <p:cNvPr id="5" name="Picture 2" descr="convolutional neural networkì ëí ì´ë¯¸ì§ ê²ìê²°ê³¼">
            <a:extLst>
              <a:ext uri="{FF2B5EF4-FFF2-40B4-BE49-F238E27FC236}">
                <a16:creationId xmlns:a16="http://schemas.microsoft.com/office/drawing/2014/main" id="{99C2B10A-E4CA-47D3-9F11-4F2331CF8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20" y="3923487"/>
            <a:ext cx="6663559" cy="25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3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DE0F5-8FC2-4ED5-BD7E-67AE0064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6E1E6D-6FFD-4CF4-810C-D30E5313ADDF}"/>
              </a:ext>
            </a:extLst>
          </p:cNvPr>
          <p:cNvSpPr/>
          <p:nvPr/>
        </p:nvSpPr>
        <p:spPr>
          <a:xfrm>
            <a:off x="515644" y="1474187"/>
            <a:ext cx="587002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learning_rate = 0.005</a:t>
            </a:r>
          </a:p>
          <a:p>
            <a:r>
              <a:rPr lang="ko-KR" altLang="en-US" sz="1200"/>
              <a:t>training_epochs = 10</a:t>
            </a:r>
          </a:p>
          <a:p>
            <a:r>
              <a:rPr lang="ko-KR" altLang="en-US" sz="1200"/>
              <a:t>batch_size = 100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num_k1 = 6 # 커널1 개수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num_k2 = 12 # 커널2 개수</a:t>
            </a:r>
          </a:p>
          <a:p>
            <a:r>
              <a:rPr lang="ko-KR" altLang="en-US" sz="1200"/>
              <a:t># pooling_1 = [2,2]</a:t>
            </a:r>
          </a:p>
          <a:p>
            <a:r>
              <a:rPr lang="ko-KR" altLang="en-US" sz="1200"/>
              <a:t># pooling_2 = [2,2]</a:t>
            </a:r>
          </a:p>
          <a:p>
            <a:r>
              <a:rPr lang="ko-KR" altLang="en-US" sz="1200"/>
              <a:t># dropout probability</a:t>
            </a:r>
          </a:p>
          <a:p>
            <a:r>
              <a:rPr lang="ko-KR" altLang="en-US" sz="1200"/>
              <a:t>DROPOUT=0.5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# input place holders</a:t>
            </a:r>
          </a:p>
          <a:p>
            <a:r>
              <a:rPr lang="en-US" altLang="ko-KR" sz="1200"/>
              <a:t>X = tf.placeholder(tf.float32, [None, 784])</a:t>
            </a:r>
          </a:p>
          <a:p>
            <a:r>
              <a:rPr lang="en-US" altLang="ko-KR" sz="1200"/>
              <a:t>X_img = tf.reshape(X, [-1, 28, 28, 1])   # img 28x28x1 (black/white)</a:t>
            </a:r>
          </a:p>
          <a:p>
            <a:r>
              <a:rPr lang="en-US" altLang="ko-KR" sz="1200"/>
              <a:t>Y = tf.placeholder(tf.float32, [None, 10])</a:t>
            </a:r>
          </a:p>
          <a:p>
            <a:r>
              <a:rPr lang="en-US" altLang="ko-KR" sz="1200"/>
              <a:t>keep_prob = tf.placeholder(tf.float32) # </a:t>
            </a:r>
            <a:r>
              <a:rPr lang="ko-KR" altLang="en-US" sz="1200"/>
              <a:t>뉴런을 켤 확률</a:t>
            </a:r>
          </a:p>
          <a:p>
            <a:endParaRPr lang="ko-KR" altLang="en-US" sz="1200"/>
          </a:p>
          <a:p>
            <a:r>
              <a:rPr lang="en-US" altLang="ko-KR" sz="1200"/>
              <a:t>'''</a:t>
            </a:r>
          </a:p>
          <a:p>
            <a:r>
              <a:rPr lang="en-US" altLang="ko-KR" sz="1200"/>
              <a:t>1st conv layer</a:t>
            </a:r>
          </a:p>
          <a:p>
            <a:r>
              <a:rPr lang="en-US" altLang="ko-KR" sz="1200"/>
              <a:t># L1 ImgIn shape=(?, 28, 28, 1)</a:t>
            </a:r>
          </a:p>
          <a:p>
            <a:r>
              <a:rPr lang="en-US" altLang="ko-KR" sz="1200"/>
              <a:t># Conv     -&gt; (?, 28, 28, 32)</a:t>
            </a:r>
          </a:p>
          <a:p>
            <a:r>
              <a:rPr lang="en-US" altLang="ko-KR" sz="1200"/>
              <a:t># Pool     -&gt; (?, 14, 14, 32)</a:t>
            </a:r>
          </a:p>
          <a:p>
            <a:r>
              <a:rPr lang="en-US" altLang="ko-KR" sz="1200"/>
              <a:t># kernel size (3, 3)</a:t>
            </a:r>
          </a:p>
          <a:p>
            <a:r>
              <a:rPr lang="en-US" altLang="ko-KR" sz="1200"/>
              <a:t>'''</a:t>
            </a:r>
          </a:p>
          <a:p>
            <a:r>
              <a:rPr lang="en-US" altLang="ko-KR" sz="1200" b="1"/>
              <a:t>W1 = tf.Variable(tf.random_normal([</a:t>
            </a:r>
            <a:r>
              <a:rPr lang="en-US" altLang="ko-KR" sz="1200" b="1">
                <a:solidFill>
                  <a:srgbClr val="FF0000"/>
                </a:solidFill>
              </a:rPr>
              <a:t>3, 3, 1, num_k1</a:t>
            </a:r>
            <a:r>
              <a:rPr lang="en-US" altLang="ko-KR" sz="1200" b="1"/>
              <a:t>], stddev=0.01))</a:t>
            </a:r>
          </a:p>
          <a:p>
            <a:r>
              <a:rPr lang="en-US" altLang="ko-KR" sz="1200" b="1"/>
              <a:t>L1 = tf.nn.conv2d(X_img, W1, strides=[1, 1, 1, 1], padding='SAME')</a:t>
            </a:r>
          </a:p>
          <a:p>
            <a:r>
              <a:rPr lang="en-US" altLang="ko-KR" sz="1200" b="1"/>
              <a:t>L1 = tf.nn.relu(L1)</a:t>
            </a:r>
          </a:p>
          <a:p>
            <a:r>
              <a:rPr lang="en-US" altLang="ko-KR" sz="1200" b="1"/>
              <a:t>L1 = tf.nn.max_pool(L1, ksize=[</a:t>
            </a:r>
            <a:r>
              <a:rPr lang="en-US" altLang="ko-KR" sz="1200" b="1">
                <a:solidFill>
                  <a:srgbClr val="FF0000"/>
                </a:solidFill>
              </a:rPr>
              <a:t>1, 2, 2, 1</a:t>
            </a:r>
            <a:r>
              <a:rPr lang="en-US" altLang="ko-KR" sz="1200" b="1"/>
              <a:t>],</a:t>
            </a:r>
          </a:p>
          <a:p>
            <a:r>
              <a:rPr lang="en-US" altLang="ko-KR" sz="1200" b="1"/>
              <a:t>                    strides=[</a:t>
            </a:r>
            <a:r>
              <a:rPr lang="en-US" altLang="ko-KR" sz="1200" b="1">
                <a:solidFill>
                  <a:srgbClr val="FF0000"/>
                </a:solidFill>
              </a:rPr>
              <a:t>1, 2, 2, 1</a:t>
            </a:r>
            <a:r>
              <a:rPr lang="en-US" altLang="ko-KR" sz="1200" b="1"/>
              <a:t>], padding='SAME')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33884-BFEC-41E9-A9A2-FE4EB0CA0AD8}"/>
              </a:ext>
            </a:extLst>
          </p:cNvPr>
          <p:cNvSpPr txBox="1"/>
          <p:nvPr/>
        </p:nvSpPr>
        <p:spPr>
          <a:xfrm>
            <a:off x="5404540" y="5690617"/>
            <a:ext cx="3545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#kernel_row, #kernel_column, #channel, #kernel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C1B2-A269-4422-9FC6-CD3101D3E690}"/>
              </a:ext>
            </a:extLst>
          </p:cNvPr>
          <p:cNvSpPr txBox="1"/>
          <p:nvPr/>
        </p:nvSpPr>
        <p:spPr>
          <a:xfrm>
            <a:off x="4195209" y="6321667"/>
            <a:ext cx="4948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보통 </a:t>
            </a:r>
            <a:r>
              <a:rPr lang="en-US" altLang="ko-KR" sz="1200">
                <a:solidFill>
                  <a:srgbClr val="FF0000"/>
                </a:solidFill>
              </a:rPr>
              <a:t>pooling</a:t>
            </a:r>
            <a:r>
              <a:rPr lang="ko-KR" altLang="en-US" sz="1200">
                <a:solidFill>
                  <a:srgbClr val="FF0000"/>
                </a:solidFill>
              </a:rPr>
              <a:t>에서는 커널 사이즈만큼 스트라이딩하여 겹치는 곳이 없게 한다</a:t>
            </a:r>
          </a:p>
        </p:txBody>
      </p:sp>
    </p:spTree>
    <p:extLst>
      <p:ext uri="{BB962C8B-B14F-4D97-AF65-F5344CB8AC3E}">
        <p14:creationId xmlns:p14="http://schemas.microsoft.com/office/powerpoint/2010/main" val="24271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11D0D-A3EE-46C2-83A0-472A133C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23E879-F936-4708-B434-E948FD2C8991}"/>
              </a:ext>
            </a:extLst>
          </p:cNvPr>
          <p:cNvSpPr/>
          <p:nvPr/>
        </p:nvSpPr>
        <p:spPr>
          <a:xfrm>
            <a:off x="515644" y="1220793"/>
            <a:ext cx="66372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'''</a:t>
            </a:r>
          </a:p>
          <a:p>
            <a:r>
              <a:rPr lang="ko-KR" altLang="en-US" sz="1200"/>
              <a:t>2nd conv layer</a:t>
            </a:r>
          </a:p>
          <a:p>
            <a:r>
              <a:rPr lang="ko-KR" altLang="en-US" sz="1200"/>
              <a:t># L2 ImgIn shape=(?, 14, 14, 32)</a:t>
            </a:r>
          </a:p>
          <a:p>
            <a:r>
              <a:rPr lang="ko-KR" altLang="en-US" sz="1200"/>
              <a:t># Conv      -&gt;(?, 14, 14, 64)</a:t>
            </a:r>
          </a:p>
          <a:p>
            <a:r>
              <a:rPr lang="ko-KR" altLang="en-US" sz="1200"/>
              <a:t># Pool      -&gt;(?, 7, 7, 64)</a:t>
            </a:r>
          </a:p>
          <a:p>
            <a:r>
              <a:rPr lang="ko-KR" altLang="en-US" sz="1200"/>
              <a:t># kernel size (5, 5)</a:t>
            </a:r>
          </a:p>
          <a:p>
            <a:r>
              <a:rPr lang="ko-KR" altLang="en-US" sz="1200"/>
              <a:t>'''</a:t>
            </a:r>
          </a:p>
          <a:p>
            <a:r>
              <a:rPr lang="ko-KR" altLang="en-US" sz="1200"/>
              <a:t>W2 = tf.Variable(tf.random_normal([5, 5, num_k1, num_k2], stddev=0.01))</a:t>
            </a:r>
          </a:p>
          <a:p>
            <a:r>
              <a:rPr lang="ko-KR" altLang="en-US" sz="1200"/>
              <a:t>L2 = tf.nn.conv2d(L1, W2, strides=[1, 1, 1, 1], padding='SAME')</a:t>
            </a:r>
          </a:p>
          <a:p>
            <a:r>
              <a:rPr lang="ko-KR" altLang="en-US" sz="1200"/>
              <a:t>L2 = tf.nn.relu(L2)</a:t>
            </a:r>
          </a:p>
          <a:p>
            <a:r>
              <a:rPr lang="ko-KR" altLang="en-US" sz="1200"/>
              <a:t>L2 = tf.nn.max_pool(L2, ksize=[1, 2, 2, 1],</a:t>
            </a:r>
          </a:p>
          <a:p>
            <a:r>
              <a:rPr lang="ko-KR" altLang="en-US" sz="1200"/>
              <a:t>                    strides=[1, 2, 2, 1], padding='SAME')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L2_flat = tf.reshape(L2, [-1, 7 * 7 * num_k2])</a:t>
            </a:r>
          </a:p>
          <a:p>
            <a:endParaRPr lang="ko-KR" altLang="en-US" sz="1200">
              <a:solidFill>
                <a:srgbClr val="FF0000"/>
              </a:solidFill>
            </a:endParaRPr>
          </a:p>
          <a:p>
            <a:r>
              <a:rPr lang="ko-KR" altLang="en-US" sz="1200">
                <a:solidFill>
                  <a:srgbClr val="FF0000"/>
                </a:solidFill>
              </a:rPr>
              <a:t># Final 3 fully connected layers 7x7x64 inputs -&gt; 10 outputs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L3 = tf.layers.dense(inputs=L2_flat, units=256, activation=tf.nn.relu)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L3 = tf.nn.dropout(L3, keep_prob=keep_prob)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# L4 = tf.layers.dense(inputs=L3, units=256, activation=tf.nn.relu)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# L4 = tf.nn.dropout(L4, keep_prob=keep_prob)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hypothesis = tf.layers.dense(inputs=L3, units=10, activation=None)</a:t>
            </a:r>
          </a:p>
          <a:p>
            <a:endParaRPr lang="ko-KR" altLang="en-US" sz="1200"/>
          </a:p>
          <a:p>
            <a:r>
              <a:rPr lang="ko-KR" altLang="en-US" sz="1200"/>
              <a:t># define cost/loss &amp; optimizer</a:t>
            </a:r>
          </a:p>
          <a:p>
            <a:r>
              <a:rPr lang="ko-KR" altLang="en-US" sz="1200"/>
              <a:t>cost = tf.reduce_mean(tf.nn.softmax_cross_entropy_with_logits(</a:t>
            </a:r>
          </a:p>
          <a:p>
            <a:r>
              <a:rPr lang="ko-KR" altLang="en-US" sz="1200"/>
              <a:t>    logits=hypothesis, labels=Y))</a:t>
            </a:r>
          </a:p>
          <a:p>
            <a:endParaRPr lang="ko-KR" altLang="en-US" sz="1200"/>
          </a:p>
          <a:p>
            <a:r>
              <a:rPr lang="ko-KR" altLang="en-US" sz="1200"/>
              <a:t>optimizer = tf.train.GradientDescentOptimizer(learning_rate=learning_rate).minimize(cost)</a:t>
            </a:r>
          </a:p>
          <a:p>
            <a:endParaRPr lang="ko-KR" altLang="en-US" sz="1200"/>
          </a:p>
          <a:p>
            <a:r>
              <a:rPr lang="ko-KR" altLang="en-US" sz="1200"/>
              <a:t>predicted = tf.argmax(hypothesis, 1)</a:t>
            </a:r>
          </a:p>
          <a:p>
            <a:r>
              <a:rPr lang="ko-KR" altLang="en-US" sz="1200"/>
              <a:t>accuracy = tf.reduce_mean(tf.cast(tf.equal(predicted, tf.argmax(Y, 1)), dtype=tf.float32))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AFAD4-8ADD-4A6A-B852-2F331BB134C8}"/>
              </a:ext>
            </a:extLst>
          </p:cNvPr>
          <p:cNvSpPr txBox="1"/>
          <p:nvPr/>
        </p:nvSpPr>
        <p:spPr>
          <a:xfrm>
            <a:off x="5843545" y="3995677"/>
            <a:ext cx="3300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마지막에 이미지를 </a:t>
            </a:r>
            <a:r>
              <a:rPr lang="en-US" altLang="ko-KR" sz="1200">
                <a:solidFill>
                  <a:srgbClr val="FF0000"/>
                </a:solidFill>
              </a:rPr>
              <a:t>1d</a:t>
            </a:r>
            <a:r>
              <a:rPr lang="ko-KR" altLang="en-US" sz="1200">
                <a:solidFill>
                  <a:srgbClr val="FF0000"/>
                </a:solidFill>
              </a:rPr>
              <a:t>벡터로 </a:t>
            </a:r>
            <a:r>
              <a:rPr lang="en-US" altLang="ko-KR" sz="1200">
                <a:solidFill>
                  <a:srgbClr val="FF0000"/>
                </a:solidFill>
              </a:rPr>
              <a:t>flatten</a:t>
            </a:r>
            <a:r>
              <a:rPr lang="ko-KR" altLang="en-US" sz="1200">
                <a:solidFill>
                  <a:srgbClr val="FF0000"/>
                </a:solidFill>
              </a:rPr>
              <a:t>후 </a:t>
            </a:r>
            <a:r>
              <a:rPr lang="en-US" altLang="ko-KR" sz="1200">
                <a:solidFill>
                  <a:srgbClr val="FF0000"/>
                </a:solidFill>
              </a:rPr>
              <a:t>FCN</a:t>
            </a:r>
            <a:r>
              <a:rPr lang="ko-KR" altLang="en-US" sz="1200">
                <a:solidFill>
                  <a:srgbClr val="FF0000"/>
                </a:solidFill>
              </a:rPr>
              <a:t>붙이기</a:t>
            </a:r>
            <a:endParaRPr lang="en-US" altLang="ko-KR" sz="1200">
              <a:solidFill>
                <a:srgbClr val="FF0000"/>
              </a:solidFill>
            </a:endParaRPr>
          </a:p>
          <a:p>
            <a:r>
              <a:rPr lang="ko-KR" altLang="en-US" sz="1200">
                <a:solidFill>
                  <a:srgbClr val="FF0000"/>
                </a:solidFill>
              </a:rPr>
              <a:t>나머지는 동일</a:t>
            </a:r>
          </a:p>
        </p:txBody>
      </p:sp>
    </p:spTree>
    <p:extLst>
      <p:ext uri="{BB962C8B-B14F-4D97-AF65-F5344CB8AC3E}">
        <p14:creationId xmlns:p14="http://schemas.microsoft.com/office/powerpoint/2010/main" val="141885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FC7E1-34AC-4F47-B6AF-05B26FD6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Optimization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EEFBF-F025-4D81-AC35-F474EA283A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9" y="2168525"/>
            <a:ext cx="4391736" cy="4140200"/>
          </a:xfrm>
        </p:spPr>
        <p:txBody>
          <a:bodyPr/>
          <a:lstStyle/>
          <a:p>
            <a:r>
              <a:rPr lang="ko-KR" altLang="en-US" dirty="0"/>
              <a:t>목적함수를 최적화 시키는 과정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error(cost</a:t>
            </a:r>
            <a:r>
              <a:rPr lang="ko-KR" altLang="en-US" dirty="0"/>
              <a:t> </a:t>
            </a:r>
            <a:r>
              <a:rPr lang="en-US" altLang="ko-KR" dirty="0"/>
              <a:t>function)</a:t>
            </a:r>
            <a:r>
              <a:rPr lang="ko-KR" altLang="en-US" dirty="0"/>
              <a:t>을 최소화 시키는 과정</a:t>
            </a:r>
            <a:endParaRPr lang="en-US" altLang="ko-KR" dirty="0"/>
          </a:p>
          <a:p>
            <a:r>
              <a:rPr lang="en-US" altLang="ko-KR" dirty="0"/>
              <a:t>Gradient descent!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146" name="Picture 2" descr="gradient descent에 대한 이미지 검색결과">
            <a:extLst>
              <a:ext uri="{FF2B5EF4-FFF2-40B4-BE49-F238E27FC236}">
                <a16:creationId xmlns:a16="http://schemas.microsoft.com/office/drawing/2014/main" id="{64C0C79E-A121-456C-A6CF-2CF4408B6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 r="16583"/>
          <a:stretch/>
        </p:blipFill>
        <p:spPr bwMode="auto">
          <a:xfrm>
            <a:off x="3733800" y="962251"/>
            <a:ext cx="4897243" cy="52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1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3EA45-E39A-4A77-980E-61970392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44" y="716189"/>
            <a:ext cx="8115399" cy="492125"/>
          </a:xfrm>
        </p:spPr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70225-4698-43D3-B8FD-7B403498CF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416324"/>
            <a:ext cx="7921625" cy="1080284"/>
          </a:xfrm>
        </p:spPr>
        <p:txBody>
          <a:bodyPr/>
          <a:lstStyle/>
          <a:p>
            <a:r>
              <a:rPr lang="ko-KR" altLang="en-US"/>
              <a:t>앞에서 사용한 단순 </a:t>
            </a:r>
            <a:r>
              <a:rPr lang="en-US" altLang="ko-KR"/>
              <a:t>FCN</a:t>
            </a:r>
            <a:r>
              <a:rPr lang="ko-KR" altLang="en-US"/>
              <a:t>모델보다 </a:t>
            </a:r>
            <a:r>
              <a:rPr lang="en-US" altLang="ko-KR"/>
              <a:t>test </a:t>
            </a:r>
            <a:r>
              <a:rPr lang="ko-KR" altLang="en-US"/>
              <a:t>정확도가 올라갔음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21692-F5C9-4CC3-9465-7975293B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1" y="4049110"/>
            <a:ext cx="7660796" cy="2395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F5CED84-0058-4BD3-ACC8-35C6DB894365}"/>
              </a:ext>
            </a:extLst>
          </p:cNvPr>
          <p:cNvSpPr/>
          <p:nvPr/>
        </p:nvSpPr>
        <p:spPr>
          <a:xfrm>
            <a:off x="2286000" y="-48000463"/>
            <a:ext cx="4572000" cy="288694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/>
              <a:t>step 0: acc_tr 0.154364, acc_tt 0.1436, cost 2.30243</a:t>
            </a:r>
          </a:p>
          <a:p>
            <a:r>
              <a:rPr lang="ko-KR" altLang="en-US" sz="1000"/>
              <a:t>step 30: acc_tr 0.112345, acc_tt 0.1126, cost 2.30196</a:t>
            </a:r>
          </a:p>
          <a:p>
            <a:r>
              <a:rPr lang="ko-KR" altLang="en-US" sz="1000"/>
              <a:t>step 60: acc_tr 0.112345, acc_tt 0.1126, cost 2.30171</a:t>
            </a:r>
          </a:p>
          <a:p>
            <a:r>
              <a:rPr lang="ko-KR" altLang="en-US" sz="1000"/>
              <a:t>step 90: acc_tr 0.112345, acc_tt 0.1126, cost 2.30151</a:t>
            </a:r>
          </a:p>
          <a:p>
            <a:r>
              <a:rPr lang="ko-KR" altLang="en-US" sz="1000"/>
              <a:t>step 120: acc_tr 0.112345, acc_tt 0.1126, cost 2.30122</a:t>
            </a:r>
          </a:p>
          <a:p>
            <a:r>
              <a:rPr lang="ko-KR" altLang="en-US" sz="1000"/>
              <a:t>step 150: acc_tr 0.112345, acc_tt 0.1126, cost 2.301</a:t>
            </a:r>
          </a:p>
          <a:p>
            <a:r>
              <a:rPr lang="ko-KR" altLang="en-US" sz="1000"/>
              <a:t>step 180: acc_tr 0.112345, acc_tt 0.1126, cost 2.30067</a:t>
            </a:r>
          </a:p>
          <a:p>
            <a:r>
              <a:rPr lang="ko-KR" altLang="en-US" sz="1000"/>
              <a:t>step 210: acc_tr 0.112345, acc_tt 0.1126, cost 2.30039</a:t>
            </a:r>
          </a:p>
          <a:p>
            <a:r>
              <a:rPr lang="ko-KR" altLang="en-US" sz="1000"/>
              <a:t>step 240: acc_tr 0.112345, acc_tt 0.1126, cost 2.30003</a:t>
            </a:r>
          </a:p>
          <a:p>
            <a:r>
              <a:rPr lang="ko-KR" altLang="en-US" sz="1000"/>
              <a:t>step 270: acc_tr 0.112345, acc_tt 0.1126, cost 2.29965</a:t>
            </a:r>
          </a:p>
          <a:p>
            <a:r>
              <a:rPr lang="ko-KR" altLang="en-US" sz="1000"/>
              <a:t>step 300: acc_tr 0.112345, acc_tt 0.1126, cost 2.29927</a:t>
            </a:r>
          </a:p>
          <a:p>
            <a:r>
              <a:rPr lang="ko-KR" altLang="en-US" sz="1000"/>
              <a:t>step 330: acc_tr 0.112345, acc_tt 0.1126, cost 2.29882</a:t>
            </a:r>
          </a:p>
          <a:p>
            <a:r>
              <a:rPr lang="ko-KR" altLang="en-US" sz="1000"/>
              <a:t>step 360: acc_tr 0.112345, acc_tt 0.1126, cost 2.29832</a:t>
            </a:r>
          </a:p>
          <a:p>
            <a:r>
              <a:rPr lang="ko-KR" altLang="en-US" sz="1000"/>
              <a:t>step 390: acc_tr 0.112345, acc_tt 0.1126, cost 2.29776</a:t>
            </a:r>
          </a:p>
          <a:p>
            <a:r>
              <a:rPr lang="ko-KR" altLang="en-US" sz="1000"/>
              <a:t>step 420: acc_tr 0.112345, acc_tt 0.1126, cost 2.29714</a:t>
            </a:r>
          </a:p>
          <a:p>
            <a:r>
              <a:rPr lang="ko-KR" altLang="en-US" sz="1000"/>
              <a:t>step 450: acc_tr 0.112364, acc_tt 0.1126, cost 2.29652</a:t>
            </a:r>
          </a:p>
          <a:p>
            <a:r>
              <a:rPr lang="ko-KR" altLang="en-US" sz="1000"/>
              <a:t>step 480: acc_tr 0.115527, acc_tt 0.1162, cost 2.29578</a:t>
            </a:r>
          </a:p>
          <a:p>
            <a:r>
              <a:rPr lang="ko-KR" altLang="en-US" sz="1000"/>
              <a:t>step 510: acc_tr 0.147091, acc_tt 0.1456, cost 2.29492</a:t>
            </a:r>
          </a:p>
          <a:p>
            <a:r>
              <a:rPr lang="ko-KR" altLang="en-US" sz="1000"/>
              <a:t>step 540: acc_tr 0.155618, acc_tt 0.1536, cost 2.29401</a:t>
            </a:r>
          </a:p>
          <a:p>
            <a:r>
              <a:rPr lang="ko-KR" altLang="en-US" sz="1000"/>
              <a:t>step 570: acc_tr 0.189109, acc_tt 0.1888, cost 2.29293</a:t>
            </a:r>
          </a:p>
          <a:p>
            <a:r>
              <a:rPr lang="ko-KR" altLang="en-US" sz="1000"/>
              <a:t>step 600: acc_tr 0.246527, acc_tt 0.2462, cost 2.29169</a:t>
            </a:r>
          </a:p>
          <a:p>
            <a:r>
              <a:rPr lang="ko-KR" altLang="en-US" sz="1000"/>
              <a:t>step 630: acc_tr 0.258382, acc_tt 0.257, cost 2.29026</a:t>
            </a:r>
          </a:p>
          <a:p>
            <a:r>
              <a:rPr lang="ko-KR" altLang="en-US" sz="1000"/>
              <a:t>step 660: acc_tr 0.279109, acc_tt 0.2774, cost 2.28869</a:t>
            </a:r>
          </a:p>
          <a:p>
            <a:r>
              <a:rPr lang="ko-KR" altLang="en-US" sz="1000"/>
              <a:t>step 690: acc_tr 0.305091, acc_tt 0.3, cost 2.28695</a:t>
            </a:r>
          </a:p>
          <a:p>
            <a:r>
              <a:rPr lang="ko-KR" altLang="en-US" sz="1000"/>
              <a:t>step 720: acc_tr 0.317527, acc_tt 0.3104, cost 2.28495</a:t>
            </a:r>
          </a:p>
          <a:p>
            <a:r>
              <a:rPr lang="ko-KR" altLang="en-US" sz="1000"/>
              <a:t>step 750: acc_tr 0.342618, acc_tt 0.3328, cost 2.28265</a:t>
            </a:r>
          </a:p>
          <a:p>
            <a:r>
              <a:rPr lang="ko-KR" altLang="en-US" sz="1000"/>
              <a:t>step 780: acc_tr 0.364091, acc_tt 0.3522, cost 2.28</a:t>
            </a:r>
          </a:p>
          <a:p>
            <a:r>
              <a:rPr lang="ko-KR" altLang="en-US" sz="1000"/>
              <a:t>step 810: acc_tr 0.3682, acc_tt 0.3576, cost 2.27663</a:t>
            </a:r>
          </a:p>
          <a:p>
            <a:r>
              <a:rPr lang="ko-KR" altLang="en-US" sz="1000"/>
              <a:t>step 840: acc_tr 0.386873, acc_tt 0.3734, cost 2.27291</a:t>
            </a:r>
          </a:p>
          <a:p>
            <a:r>
              <a:rPr lang="ko-KR" altLang="en-US" sz="1000"/>
              <a:t>step 870: acc_tr 0.403909, acc_tt 0.3948, cost 2.26856</a:t>
            </a:r>
          </a:p>
          <a:p>
            <a:r>
              <a:rPr lang="ko-KR" altLang="en-US" sz="1000"/>
              <a:t>step 900: acc_tr 0.401491, acc_tt 0.3906, cost 2.26291</a:t>
            </a:r>
          </a:p>
          <a:p>
            <a:r>
              <a:rPr lang="ko-KR" altLang="en-US" sz="1000"/>
              <a:t>step 930: acc_tr 0.410054, acc_tt 0.4008, cost 2.25618</a:t>
            </a:r>
          </a:p>
          <a:p>
            <a:r>
              <a:rPr lang="ko-KR" altLang="en-US" sz="1000"/>
              <a:t>step 960: acc_tr 0.401654, acc_tt 0.389, cost 2.24743</a:t>
            </a:r>
          </a:p>
          <a:p>
            <a:r>
              <a:rPr lang="ko-KR" altLang="en-US" sz="1000"/>
              <a:t>step 990: acc_tr 0.402054, acc_tt 0.3882, cost 2.23574</a:t>
            </a:r>
          </a:p>
          <a:p>
            <a:r>
              <a:rPr lang="ko-KR" altLang="en-US" sz="1000"/>
              <a:t>step 1020: acc_tr 0.407418, acc_tt 0.3982, cost 2.22112</a:t>
            </a:r>
          </a:p>
          <a:p>
            <a:r>
              <a:rPr lang="ko-KR" altLang="en-US" sz="1000"/>
              <a:t>step 1050: acc_tr 0.440363, acc_tt 0.4266, cost 2.20209</a:t>
            </a:r>
          </a:p>
          <a:p>
            <a:r>
              <a:rPr lang="ko-KR" altLang="en-US" sz="1000"/>
              <a:t>step 1080: acc_tr 0.462218, acc_tt 0.4484, cost 2.17487</a:t>
            </a:r>
          </a:p>
          <a:p>
            <a:r>
              <a:rPr lang="ko-KR" altLang="en-US" sz="1000"/>
              <a:t>step 1110: acc_tr 0.476, acc_tt 0.4576, cost 2.13665</a:t>
            </a:r>
          </a:p>
          <a:p>
            <a:r>
              <a:rPr lang="ko-KR" altLang="en-US" sz="1000"/>
              <a:t>step 1140: acc_tr 0.511691, acc_tt 0.4946, cost 2.08528</a:t>
            </a:r>
          </a:p>
          <a:p>
            <a:r>
              <a:rPr lang="ko-KR" altLang="en-US" sz="1000"/>
              <a:t>step 1170: acc_tr 0.561636, acc_tt 0.5436, cost 2.01614</a:t>
            </a:r>
          </a:p>
          <a:p>
            <a:r>
              <a:rPr lang="ko-KR" altLang="en-US" sz="1000"/>
              <a:t>step 1200: acc_tr 0.605054, acc_tt 0.5918, cost 1.92023</a:t>
            </a:r>
          </a:p>
          <a:p>
            <a:r>
              <a:rPr lang="ko-KR" altLang="en-US" sz="1000"/>
              <a:t>step 1230: acc_tr 0.639364, acc_tt 0.6302, cost 1.79289</a:t>
            </a:r>
          </a:p>
          <a:p>
            <a:r>
              <a:rPr lang="ko-KR" altLang="en-US" sz="1000"/>
              <a:t>step 1260: acc_tr 0.666091, acc_tt 0.661, cost 1.63581</a:t>
            </a:r>
          </a:p>
          <a:p>
            <a:r>
              <a:rPr lang="ko-KR" altLang="en-US" sz="1000"/>
              <a:t>step 1290: acc_tr 0.687564, acc_tt 0.6872, cost 1.46036</a:t>
            </a:r>
          </a:p>
          <a:p>
            <a:r>
              <a:rPr lang="ko-KR" altLang="en-US" sz="1000"/>
              <a:t>step 1320: acc_tr 0.701837, acc_tt 0.7072, cost 1.29101</a:t>
            </a:r>
          </a:p>
          <a:p>
            <a:r>
              <a:rPr lang="ko-KR" altLang="en-US" sz="1000"/>
              <a:t>step 1350: acc_tr 0.735491, acc_tt 0.7384, cost 1.13208</a:t>
            </a:r>
          </a:p>
          <a:p>
            <a:r>
              <a:rPr lang="ko-KR" altLang="en-US" sz="1000"/>
              <a:t>step 1380: acc_tr 0.754873, acc_tt 0.7584, cost 1.00438</a:t>
            </a:r>
          </a:p>
          <a:p>
            <a:r>
              <a:rPr lang="ko-KR" altLang="en-US" sz="1000"/>
              <a:t>step 1410: acc_tr 0.778091, acc_tt 0.784, cost 0.899025</a:t>
            </a:r>
          </a:p>
          <a:p>
            <a:r>
              <a:rPr lang="ko-KR" altLang="en-US" sz="1000"/>
              <a:t>step 1440: acc_tr 0.780637, acc_tt 0.7868, cost 0.813418</a:t>
            </a:r>
          </a:p>
          <a:p>
            <a:r>
              <a:rPr lang="ko-KR" altLang="en-US" sz="1000"/>
              <a:t>step 1470: acc_tr 0.801746, acc_tt 0.8068, cost 0.739327</a:t>
            </a:r>
          </a:p>
          <a:p>
            <a:r>
              <a:rPr lang="ko-KR" altLang="en-US" sz="1000"/>
              <a:t>step 1500: acc_tr 0.818019, acc_tt 0.819, cost 0.681555</a:t>
            </a:r>
          </a:p>
          <a:p>
            <a:r>
              <a:rPr lang="ko-KR" altLang="en-US" sz="1000"/>
              <a:t>step 1530: acc_tr 0.826855, acc_tt 0.8272, cost 0.636259</a:t>
            </a:r>
          </a:p>
          <a:p>
            <a:r>
              <a:rPr lang="ko-KR" altLang="en-US" sz="1000"/>
              <a:t>step 1560: acc_tr 0.8322, acc_tt 0.8324, cost 0.596562</a:t>
            </a:r>
          </a:p>
          <a:p>
            <a:r>
              <a:rPr lang="ko-KR" altLang="en-US" sz="1000"/>
              <a:t>step 1590: acc_tr 0.841873, acc_tt 0.8436, cost 0.561453</a:t>
            </a:r>
          </a:p>
          <a:p>
            <a:r>
              <a:rPr lang="ko-KR" altLang="en-US" sz="1000"/>
              <a:t>step 1620: acc_tr 0.855219, acc_tt 0.8536, cost 0.532863</a:t>
            </a:r>
          </a:p>
          <a:p>
            <a:r>
              <a:rPr lang="ko-KR" altLang="en-US" sz="1000"/>
              <a:t>step 1650: acc_tr 0.858401, acc_tt 0.8576, cost 0.505847</a:t>
            </a:r>
          </a:p>
          <a:p>
            <a:r>
              <a:rPr lang="ko-KR" altLang="en-US" sz="1000"/>
              <a:t>step 1680: acc_tr 0.861019, acc_tt 0.8594, cost 0.489959</a:t>
            </a:r>
          </a:p>
          <a:p>
            <a:r>
              <a:rPr lang="ko-KR" altLang="en-US" sz="1000"/>
              <a:t>step 1710: acc_tr 0.864073, acc_tt 0.8622, cost 0.467735</a:t>
            </a:r>
          </a:p>
          <a:p>
            <a:r>
              <a:rPr lang="ko-KR" altLang="en-US" sz="1000"/>
              <a:t>step 1740: acc_tr 0.874, acc_tt 0.8728, cost 0.445348</a:t>
            </a:r>
          </a:p>
          <a:p>
            <a:r>
              <a:rPr lang="ko-KR" altLang="en-US" sz="1000"/>
              <a:t>step 1770: acc_tr 0.877291, acc_tt 0.8758, cost 0.432502</a:t>
            </a:r>
          </a:p>
          <a:p>
            <a:r>
              <a:rPr lang="ko-KR" altLang="en-US" sz="1000"/>
              <a:t>step 1800: acc_tr 0.878746, acc_tt 0.8742, cost 0.41786</a:t>
            </a:r>
          </a:p>
          <a:p>
            <a:r>
              <a:rPr lang="ko-KR" altLang="en-US" sz="1000"/>
              <a:t>step 1830: acc_tr 0.882655, acc_tt 0.883, cost 0.412004</a:t>
            </a:r>
          </a:p>
          <a:p>
            <a:r>
              <a:rPr lang="ko-KR" altLang="en-US" sz="1000"/>
              <a:t>step 1860: acc_tr 0.885055, acc_tt 0.8872, cost 0.397483</a:t>
            </a:r>
          </a:p>
          <a:p>
            <a:r>
              <a:rPr lang="ko-KR" altLang="en-US" sz="1000"/>
              <a:t>step 1890: acc_tr 0.888528, acc_tt 0.8896, cost 0.384036</a:t>
            </a:r>
          </a:p>
          <a:p>
            <a:r>
              <a:rPr lang="ko-KR" altLang="en-US" sz="1000"/>
              <a:t>step 1920: acc_tr 0.888128, acc_tt 0.8912, cost 0.375011</a:t>
            </a:r>
          </a:p>
          <a:p>
            <a:r>
              <a:rPr lang="ko-KR" altLang="en-US" sz="1000"/>
              <a:t>step 1950: acc_tr 0.893437, acc_tt 0.8938, cost 0.36629</a:t>
            </a:r>
          </a:p>
          <a:p>
            <a:r>
              <a:rPr lang="ko-KR" altLang="en-US" sz="1000"/>
              <a:t>step 1980: acc_tr 0.894837, acc_tt 0.9016, cost 0.357513</a:t>
            </a:r>
          </a:p>
          <a:p>
            <a:r>
              <a:rPr lang="ko-KR" altLang="en-US" sz="1000"/>
              <a:t>step 2010: acc_tr 0.896673, acc_tt 0.9022, cost 0.350962</a:t>
            </a:r>
          </a:p>
          <a:p>
            <a:r>
              <a:rPr lang="ko-KR" altLang="en-US" sz="1000"/>
              <a:t>step 2040: acc_tr 0.901037, acc_tt 0.906, cost 0.341232</a:t>
            </a:r>
          </a:p>
          <a:p>
            <a:r>
              <a:rPr lang="ko-KR" altLang="en-US" sz="1000"/>
              <a:t>step 2070: acc_tr 0.90171, acc_tt 0.9064, cost 0.333403</a:t>
            </a:r>
          </a:p>
          <a:p>
            <a:r>
              <a:rPr lang="ko-KR" altLang="en-US" sz="1000"/>
              <a:t>step 2100: acc_tr 0.903, acc_tt 0.91, cost 0.328072</a:t>
            </a:r>
          </a:p>
          <a:p>
            <a:r>
              <a:rPr lang="ko-KR" altLang="en-US" sz="1000"/>
              <a:t>step 2130: acc_tr 0.902564, acc_tt 0.9042, cost 0.32195</a:t>
            </a:r>
          </a:p>
          <a:p>
            <a:r>
              <a:rPr lang="ko-KR" altLang="en-US" sz="1000"/>
              <a:t>step 2160: acc_tr 0.903291, acc_tt 0.9054, cost 0.315809</a:t>
            </a:r>
          </a:p>
          <a:p>
            <a:r>
              <a:rPr lang="ko-KR" altLang="en-US" sz="1000"/>
              <a:t>step 2190: acc_tr 0.906509, acc_tt 0.9108, cost 0.311846</a:t>
            </a:r>
          </a:p>
          <a:p>
            <a:r>
              <a:rPr lang="ko-KR" altLang="en-US" sz="1000"/>
              <a:t>step 2220: acc_tr 0.908455, acc_tt 0.9128, cost 0.306736</a:t>
            </a:r>
          </a:p>
          <a:p>
            <a:r>
              <a:rPr lang="ko-KR" altLang="en-US" sz="1000"/>
              <a:t>step 2250: acc_tr 0.907546, acc_tt 0.9116, cost 0.300748</a:t>
            </a:r>
          </a:p>
          <a:p>
            <a:r>
              <a:rPr lang="ko-KR" altLang="en-US" sz="1000"/>
              <a:t>step 2280: acc_tr 0.909764, acc_tt 0.9158, cost 0.296998</a:t>
            </a:r>
          </a:p>
          <a:p>
            <a:r>
              <a:rPr lang="ko-KR" altLang="en-US" sz="1000"/>
              <a:t>step 2310: acc_tr 0.909328, acc_tt 0.913, cost 0.296468</a:t>
            </a:r>
          </a:p>
          <a:p>
            <a:r>
              <a:rPr lang="ko-KR" altLang="en-US" sz="1000"/>
              <a:t>step 2340: acc_tr 0.911473, acc_tt 0.9152, cost 0.28976</a:t>
            </a:r>
          </a:p>
          <a:p>
            <a:r>
              <a:rPr lang="ko-KR" altLang="en-US" sz="1000"/>
              <a:t>step 2370: acc_tr 0.913546, acc_tt 0.9224, cost 0.286127</a:t>
            </a:r>
          </a:p>
          <a:p>
            <a:r>
              <a:rPr lang="ko-KR" altLang="en-US" sz="1000"/>
              <a:t>step 2400: acc_tr 0.914764, acc_tt 0.9202, cost 0.27822</a:t>
            </a:r>
          </a:p>
          <a:p>
            <a:r>
              <a:rPr lang="ko-KR" altLang="en-US" sz="1000"/>
              <a:t>step 2430: acc_tr 0.913673, acc_tt 0.9206, cost 0.278583</a:t>
            </a:r>
          </a:p>
          <a:p>
            <a:r>
              <a:rPr lang="ko-KR" altLang="en-US" sz="1000"/>
              <a:t>step 2460: acc_tr 0.916055, acc_tt 0.9238, cost 0.274215</a:t>
            </a:r>
          </a:p>
          <a:p>
            <a:r>
              <a:rPr lang="ko-KR" altLang="en-US" sz="1000"/>
              <a:t>step 2490: acc_tr 0.915128, acc_tt 0.92, cost 0.271251</a:t>
            </a:r>
          </a:p>
          <a:p>
            <a:r>
              <a:rPr lang="ko-KR" altLang="en-US" sz="1000"/>
              <a:t>step 2520: acc_tr 0.917819, acc_tt 0.925, cost 0.264966</a:t>
            </a:r>
          </a:p>
          <a:p>
            <a:r>
              <a:rPr lang="ko-KR" altLang="en-US" sz="1000"/>
              <a:t>step 2550: acc_tr 0.917746, acc_tt 0.9264, cost 0.265658</a:t>
            </a:r>
          </a:p>
          <a:p>
            <a:r>
              <a:rPr lang="ko-KR" altLang="en-US" sz="1000"/>
              <a:t>step 2580: acc_tr 0.919364, acc_tt 0.9284, cost 0.259768</a:t>
            </a:r>
          </a:p>
          <a:p>
            <a:r>
              <a:rPr lang="ko-KR" altLang="en-US" sz="1000"/>
              <a:t>step 2610: acc_tr 0.919618, acc_tt 0.9268, cost 0.256513</a:t>
            </a:r>
          </a:p>
          <a:p>
            <a:r>
              <a:rPr lang="ko-KR" altLang="en-US" sz="1000"/>
              <a:t>step 2640: acc_tr 0.9216, acc_tt 0.9296, cost 0.253035</a:t>
            </a:r>
          </a:p>
          <a:p>
            <a:r>
              <a:rPr lang="ko-KR" altLang="en-US" sz="1000"/>
              <a:t>step 2670: acc_tr 0.920819, acc_tt 0.928, cost 0.251938</a:t>
            </a:r>
          </a:p>
          <a:p>
            <a:r>
              <a:rPr lang="ko-KR" altLang="en-US" sz="1000"/>
              <a:t>step 2700: acc_tr 0.922509, acc_tt 0.9324, cost 0.251241</a:t>
            </a:r>
          </a:p>
          <a:p>
            <a:r>
              <a:rPr lang="ko-KR" altLang="en-US" sz="1000"/>
              <a:t>step 2730: acc_tr 0.9212, acc_tt 0.929, cost 0.248741</a:t>
            </a:r>
          </a:p>
          <a:p>
            <a:r>
              <a:rPr lang="ko-KR" altLang="en-US" sz="1000"/>
              <a:t>step 2760: acc_tr 0.923819, acc_tt 0.9312, cost 0.244317</a:t>
            </a:r>
          </a:p>
          <a:p>
            <a:r>
              <a:rPr lang="ko-KR" altLang="en-US" sz="1000"/>
              <a:t>step 2790: acc_tr 0.922782, acc_tt 0.9306, cost 0.24224</a:t>
            </a:r>
          </a:p>
          <a:p>
            <a:r>
              <a:rPr lang="ko-KR" altLang="en-US" sz="1000"/>
              <a:t>step 2820: acc_tr 0.924728, acc_tt 0.9316, cost 0.238768</a:t>
            </a:r>
          </a:p>
          <a:p>
            <a:r>
              <a:rPr lang="ko-KR" altLang="en-US" sz="1000"/>
              <a:t>step 2850: acc_tr 0.926, acc_tt 0.9342, cost 0.236218</a:t>
            </a:r>
          </a:p>
          <a:p>
            <a:r>
              <a:rPr lang="ko-KR" altLang="en-US" sz="1000"/>
              <a:t>step 2880: acc_tr 0.926255, acc_tt 0.9328, cost 0.235581</a:t>
            </a:r>
          </a:p>
          <a:p>
            <a:r>
              <a:rPr lang="ko-KR" altLang="en-US" sz="1000"/>
              <a:t>step 2910: acc_tr 0.926782, acc_tt 0.934, cost 0.231593</a:t>
            </a:r>
          </a:p>
          <a:p>
            <a:r>
              <a:rPr lang="ko-KR" altLang="en-US" sz="1000"/>
              <a:t>step 2940: acc_tr 0.928146, acc_tt 0.9348, cost 0.230266</a:t>
            </a:r>
          </a:p>
          <a:p>
            <a:r>
              <a:rPr lang="ko-KR" altLang="en-US" sz="1000"/>
              <a:t>step 2970: acc_tr 0.928582, acc_tt 0.9338, cost 0.228977</a:t>
            </a:r>
          </a:p>
          <a:p>
            <a:r>
              <a:rPr lang="ko-KR" altLang="en-US" sz="1000"/>
              <a:t>step 3000: acc_tr 0.929291, acc_tt 0.9364, cost 0.225454</a:t>
            </a:r>
          </a:p>
          <a:p>
            <a:r>
              <a:rPr lang="ko-KR" altLang="en-US" sz="1000"/>
              <a:t>step 3030: acc_tr 0.930255, acc_tt 0.9384, cost 0.222421</a:t>
            </a:r>
          </a:p>
          <a:p>
            <a:r>
              <a:rPr lang="ko-KR" altLang="en-US" sz="1000"/>
              <a:t>step 3060: acc_tr 0.930291, acc_tt 0.9398, cost 0.221299</a:t>
            </a:r>
          </a:p>
          <a:p>
            <a:r>
              <a:rPr lang="ko-KR" altLang="en-US" sz="1000"/>
              <a:t>step 3090: acc_tr 0.930873, acc_tt 0.9386, cost 0.220578</a:t>
            </a:r>
          </a:p>
          <a:p>
            <a:r>
              <a:rPr lang="ko-KR" altLang="en-US" sz="1000"/>
              <a:t>step 3120: acc_tr 0.931473, acc_tt 0.938, cost 0.219628</a:t>
            </a:r>
          </a:p>
          <a:p>
            <a:r>
              <a:rPr lang="ko-KR" altLang="en-US" sz="1000"/>
              <a:t>step 3150: acc_tr 0.932473, acc_tt 0.9398, cost 0.217804</a:t>
            </a:r>
          </a:p>
          <a:p>
            <a:r>
              <a:rPr lang="ko-KR" altLang="en-US" sz="1000"/>
              <a:t>step 3180: acc_tr 0.931546, acc_tt 0.9406, cost 0.217244</a:t>
            </a:r>
          </a:p>
          <a:p>
            <a:r>
              <a:rPr lang="ko-KR" altLang="en-US" sz="1000"/>
              <a:t>step 3210: acc_tr 0.931873, acc_tt 0.9404, cost 0.216986</a:t>
            </a:r>
          </a:p>
          <a:p>
            <a:r>
              <a:rPr lang="ko-KR" altLang="en-US" sz="1000"/>
              <a:t>step 3240: acc_tr 0.933182, acc_tt 0.9392, cost 0.211365</a:t>
            </a:r>
          </a:p>
          <a:p>
            <a:r>
              <a:rPr lang="ko-KR" altLang="en-US" sz="1000"/>
              <a:t>step 3270: acc_tr 0.933, acc_tt 0.942, cost 0.208779</a:t>
            </a:r>
          </a:p>
          <a:p>
            <a:r>
              <a:rPr lang="ko-KR" altLang="en-US" sz="1000"/>
              <a:t>step 3300: acc_tr 0.934255, acc_tt 0.943, cost 0.208492</a:t>
            </a:r>
          </a:p>
          <a:p>
            <a:r>
              <a:rPr lang="ko-KR" altLang="en-US" sz="1000"/>
              <a:t>step 3330: acc_tr 0.936128, acc_tt 0.9446, cost 0.206974</a:t>
            </a:r>
          </a:p>
          <a:p>
            <a:r>
              <a:rPr lang="ko-KR" altLang="en-US" sz="1000"/>
              <a:t>step 3360: acc_tr 0.936273, acc_tt 0.9452, cost 0.204118</a:t>
            </a:r>
          </a:p>
          <a:p>
            <a:r>
              <a:rPr lang="ko-KR" altLang="en-US" sz="1000"/>
              <a:t>step 3390: acc_tr 0.935619, acc_tt 0.945, cost 0.204401</a:t>
            </a:r>
          </a:p>
          <a:p>
            <a:r>
              <a:rPr lang="ko-KR" altLang="en-US" sz="1000"/>
              <a:t>step 3420: acc_tr 0.936546, acc_tt 0.9446, cost 0.199013</a:t>
            </a:r>
          </a:p>
          <a:p>
            <a:r>
              <a:rPr lang="ko-KR" altLang="en-US" sz="1000"/>
              <a:t>step 3450: acc_tr 0.936637, acc_tt 0.9458, cost 0.199186</a:t>
            </a:r>
          </a:p>
          <a:p>
            <a:r>
              <a:rPr lang="ko-KR" altLang="en-US" sz="1000"/>
              <a:t>step 3480: acc_tr 0.936655, acc_tt 0.9448, cost 0.198509</a:t>
            </a:r>
          </a:p>
          <a:p>
            <a:r>
              <a:rPr lang="ko-KR" altLang="en-US" sz="1000"/>
              <a:t>step 3510: acc_tr 0.937928, acc_tt 0.9464, cost 0.200173</a:t>
            </a:r>
          </a:p>
          <a:p>
            <a:r>
              <a:rPr lang="ko-KR" altLang="en-US" sz="1000"/>
              <a:t>step 3540: acc_tr 0.93951, acc_tt 0.9474, cost 0.194974</a:t>
            </a:r>
          </a:p>
          <a:p>
            <a:r>
              <a:rPr lang="ko-KR" altLang="en-US" sz="1000"/>
              <a:t>step 3570: acc_tr 0.940219, acc_tt 0.947, cost 0.193736</a:t>
            </a:r>
          </a:p>
          <a:p>
            <a:r>
              <a:rPr lang="ko-KR" altLang="en-US" sz="1000"/>
              <a:t>step 3600: acc_tr 0.938619, acc_tt 0.9468, cost 0.194733</a:t>
            </a:r>
          </a:p>
          <a:p>
            <a:r>
              <a:rPr lang="ko-KR" altLang="en-US" sz="1000"/>
              <a:t>step 3630: acc_tr 0.939746, acc_tt 0.9486, cost 0.192009</a:t>
            </a:r>
          </a:p>
          <a:p>
            <a:r>
              <a:rPr lang="ko-KR" altLang="en-US" sz="1000"/>
              <a:t>step 3660: acc_tr 0.939473, acc_tt 0.9482, cost 0.188286</a:t>
            </a:r>
          </a:p>
          <a:p>
            <a:r>
              <a:rPr lang="ko-KR" altLang="en-US" sz="1000"/>
              <a:t>step 3690: acc_tr 0.940928, acc_tt 0.9492, cost 0.187015</a:t>
            </a:r>
          </a:p>
          <a:p>
            <a:r>
              <a:rPr lang="ko-KR" altLang="en-US" sz="1000"/>
              <a:t>step 3720: acc_tr 0.940491, acc_tt 0.9488, cost 0.187139</a:t>
            </a:r>
          </a:p>
          <a:p>
            <a:r>
              <a:rPr lang="ko-KR" altLang="en-US" sz="1000"/>
              <a:t>step 3750: acc_tr 0.940164, acc_tt 0.948, cost 0.18899</a:t>
            </a:r>
          </a:p>
          <a:p>
            <a:r>
              <a:rPr lang="ko-KR" altLang="en-US" sz="1000"/>
              <a:t>step 3780: acc_tr 0.941, acc_tt 0.9488, cost 0.186041</a:t>
            </a:r>
          </a:p>
          <a:p>
            <a:r>
              <a:rPr lang="ko-KR" altLang="en-US" sz="1000"/>
              <a:t>step 3810: acc_tr 0.941364, acc_tt 0.95, cost 0.183496</a:t>
            </a:r>
          </a:p>
          <a:p>
            <a:r>
              <a:rPr lang="ko-KR" altLang="en-US" sz="1000"/>
              <a:t>step 3840: acc_tr 0.9426, acc_tt 0.9492, cost 0.18385</a:t>
            </a:r>
          </a:p>
          <a:p>
            <a:r>
              <a:rPr lang="ko-KR" altLang="en-US" sz="1000"/>
              <a:t>step 3870: acc_tr 0.942873, acc_tt 0.9494, cost 0.181189</a:t>
            </a:r>
          </a:p>
          <a:p>
            <a:r>
              <a:rPr lang="ko-KR" altLang="en-US" sz="1000"/>
              <a:t>step 3900: acc_tr 0.942764, acc_tt 0.952, cost 0.183156</a:t>
            </a:r>
          </a:p>
          <a:p>
            <a:r>
              <a:rPr lang="ko-KR" altLang="en-US" sz="1000"/>
              <a:t>step 3930: acc_tr 0.943764, acc_tt 0.9518, cost 0.176995</a:t>
            </a:r>
          </a:p>
          <a:p>
            <a:r>
              <a:rPr lang="ko-KR" altLang="en-US" sz="1000"/>
              <a:t>step 3960: acc_tr 0.942928, acc_tt 0.9516, cost 0.17994</a:t>
            </a:r>
          </a:p>
          <a:p>
            <a:r>
              <a:rPr lang="ko-KR" altLang="en-US" sz="1000"/>
              <a:t>step 3990: acc_tr 0.944291, acc_tt 0.9514, cost 0.175822</a:t>
            </a:r>
          </a:p>
          <a:p>
            <a:r>
              <a:rPr lang="ko-KR" altLang="en-US" sz="1000"/>
              <a:t>step 4020: acc_tr 0.944255, acc_tt 0.952, cost 0.174144</a:t>
            </a:r>
          </a:p>
          <a:p>
            <a:r>
              <a:rPr lang="ko-KR" altLang="en-US" sz="1000"/>
              <a:t>step 4050: acc_tr 0.943109, acc_tt 0.9494, cost 0.174591</a:t>
            </a:r>
          </a:p>
          <a:p>
            <a:r>
              <a:rPr lang="ko-KR" altLang="en-US" sz="1000"/>
              <a:t>step 4080: acc_tr 0.94431, acc_tt 0.9504, cost 0.172274</a:t>
            </a:r>
          </a:p>
          <a:p>
            <a:r>
              <a:rPr lang="ko-KR" altLang="en-US" sz="1000"/>
              <a:t>step 4110: acc_tr 0.945255, acc_tt 0.9528, cost 0.173731</a:t>
            </a:r>
          </a:p>
          <a:p>
            <a:r>
              <a:rPr lang="ko-KR" altLang="en-US" sz="1000"/>
              <a:t>step 4140: acc_tr 0.944437, acc_tt 0.9522, cost 0.169909</a:t>
            </a:r>
          </a:p>
          <a:p>
            <a:r>
              <a:rPr lang="ko-KR" altLang="en-US" sz="1000"/>
              <a:t>step 4170: acc_tr 0.946128, acc_tt 0.955, cost 0.167813</a:t>
            </a:r>
          </a:p>
          <a:p>
            <a:r>
              <a:rPr lang="ko-KR" altLang="en-US" sz="1000"/>
              <a:t>step 4200: acc_tr 0.945764, acc_tt 0.953, cost 0.168716</a:t>
            </a:r>
          </a:p>
          <a:p>
            <a:r>
              <a:rPr lang="ko-KR" altLang="en-US" sz="1000"/>
              <a:t>step 4230: acc_tr 0.946328, acc_tt 0.9544, cost 0.168187</a:t>
            </a:r>
          </a:p>
          <a:p>
            <a:r>
              <a:rPr lang="ko-KR" altLang="en-US" sz="1000"/>
              <a:t>step 4260: acc_tr 0.946873, acc_tt 0.9552, cost 0.166921</a:t>
            </a:r>
          </a:p>
          <a:p>
            <a:r>
              <a:rPr lang="ko-KR" altLang="en-US" sz="1000"/>
              <a:t>step 4290: acc_tr 0.948055, acc_tt 0.9568, cost 0.167231</a:t>
            </a:r>
          </a:p>
          <a:p>
            <a:r>
              <a:rPr lang="ko-KR" altLang="en-US" sz="1000"/>
              <a:t>step 4320: acc_tr 0.947055, acc_tt 0.9544, cost 0.164715</a:t>
            </a:r>
          </a:p>
          <a:p>
            <a:r>
              <a:rPr lang="ko-KR" altLang="en-US" sz="1000"/>
              <a:t>step 4350: acc_tr 0.946528, acc_tt 0.9548, cost 0.167873</a:t>
            </a:r>
          </a:p>
          <a:p>
            <a:r>
              <a:rPr lang="ko-KR" altLang="en-US" sz="1000"/>
              <a:t>step 4380: acc_tr 0.948473, acc_tt 0.9568, cost 0.160878</a:t>
            </a:r>
          </a:p>
          <a:p>
            <a:r>
              <a:rPr lang="ko-KR" altLang="en-US" sz="1000"/>
              <a:t>step 4410: acc_tr 0.947964, acc_tt 0.9536, cost 0.162247</a:t>
            </a:r>
          </a:p>
          <a:p>
            <a:r>
              <a:rPr lang="ko-KR" altLang="en-US" sz="1000"/>
              <a:t>step 4440: acc_tr 0.9486, acc_tt 0.956, cost 0.159167</a:t>
            </a:r>
          </a:p>
          <a:p>
            <a:r>
              <a:rPr lang="ko-KR" altLang="en-US" sz="1000"/>
              <a:t>step 4470: acc_tr 0.949073, acc_tt 0.9572, cost 0.160881</a:t>
            </a:r>
          </a:p>
          <a:p>
            <a:r>
              <a:rPr lang="ko-KR" altLang="en-US" sz="1000"/>
              <a:t>step 4500: acc_tr 0.948873, acc_tt 0.9564, cost 0.161646</a:t>
            </a:r>
          </a:p>
          <a:p>
            <a:r>
              <a:rPr lang="ko-KR" altLang="en-US" sz="1000"/>
              <a:t>step 4530: acc_tr 0.949055, acc_tt 0.9562, cost 0.160524</a:t>
            </a:r>
          </a:p>
          <a:p>
            <a:r>
              <a:rPr lang="ko-KR" altLang="en-US" sz="1000"/>
              <a:t>step 4560: acc_tr 0.949328, acc_tt 0.958, cost 0.158881</a:t>
            </a:r>
          </a:p>
          <a:p>
            <a:r>
              <a:rPr lang="ko-KR" altLang="en-US" sz="1000"/>
              <a:t>step 4590: acc_tr 0.948709, acc_tt 0.9562, cost 0.158696</a:t>
            </a:r>
          </a:p>
          <a:p>
            <a:r>
              <a:rPr lang="ko-KR" altLang="en-US" sz="1000"/>
              <a:t>step 4620: acc_tr 0.950455, acc_tt 0.9586, cost 0.155675</a:t>
            </a:r>
          </a:p>
          <a:p>
            <a:r>
              <a:rPr lang="ko-KR" altLang="en-US" sz="1000"/>
              <a:t>step 4650: acc_tr 0.949855, acc_tt 0.9578, cost 0.159522</a:t>
            </a:r>
          </a:p>
          <a:p>
            <a:r>
              <a:rPr lang="ko-KR" altLang="en-US" sz="1000"/>
              <a:t>step 4680: acc_tr 0.949855, acc_tt 0.958, cost 0.154422</a:t>
            </a:r>
          </a:p>
          <a:p>
            <a:r>
              <a:rPr lang="ko-KR" altLang="en-US" sz="1000"/>
              <a:t>step 4710: acc_tr 0.951273, acc_tt 0.9586, cost 0.154018</a:t>
            </a:r>
          </a:p>
          <a:p>
            <a:r>
              <a:rPr lang="ko-KR" altLang="en-US" sz="1000"/>
              <a:t>step 4740: acc_tr 0.951128, acc_tt 0.9608, cost 0.151858</a:t>
            </a:r>
          </a:p>
          <a:p>
            <a:r>
              <a:rPr lang="ko-KR" altLang="en-US" sz="1000"/>
              <a:t>step 4770: acc_tr 0.950109, acc_tt 0.958, cost 0.152273</a:t>
            </a:r>
          </a:p>
          <a:p>
            <a:r>
              <a:rPr lang="ko-KR" altLang="en-US" sz="1000"/>
              <a:t>step 4800: acc_tr 0.950909, acc_tt 0.959, cost 0.151657</a:t>
            </a:r>
          </a:p>
          <a:p>
            <a:r>
              <a:rPr lang="ko-KR" altLang="en-US" sz="1000"/>
              <a:t>step 4830: acc_tr 0.951655, acc_tt 0.9602, cost 0.149617</a:t>
            </a:r>
          </a:p>
          <a:p>
            <a:r>
              <a:rPr lang="ko-KR" altLang="en-US" sz="1000"/>
              <a:t>step 4860: acc_tr 0.951564, acc_tt 0.9598, cost 0.153778</a:t>
            </a:r>
          </a:p>
          <a:p>
            <a:r>
              <a:rPr lang="ko-KR" altLang="en-US" sz="1000"/>
              <a:t>step 4890: acc_tr 0.951546, acc_tt 0.958, cost 0.150251</a:t>
            </a:r>
          </a:p>
          <a:p>
            <a:r>
              <a:rPr lang="ko-KR" altLang="en-US" sz="1000"/>
              <a:t>step 4920: acc_tr 0.9514, acc_tt 0.9592, cost 0.149737</a:t>
            </a:r>
          </a:p>
          <a:p>
            <a:r>
              <a:rPr lang="ko-KR" altLang="en-US" sz="1000"/>
              <a:t>step 4950: acc_tr 0.952655, acc_tt 0.9604, cost 0.146737</a:t>
            </a:r>
          </a:p>
          <a:p>
            <a:r>
              <a:rPr lang="ko-KR" altLang="en-US" sz="1000"/>
              <a:t>step 4980: acc_tr 0.952509, acc_tt 0.9596, cost 0.147346</a:t>
            </a:r>
          </a:p>
          <a:p>
            <a:r>
              <a:rPr lang="ko-KR" altLang="en-US" sz="1000"/>
              <a:t>step 5010: acc_tr 0.952509, acc_tt 0.9602, cost 0.148014</a:t>
            </a:r>
          </a:p>
          <a:p>
            <a:r>
              <a:rPr lang="ko-KR" altLang="en-US" sz="1000"/>
              <a:t>step 5040: acc_tr 0.953528, acc_tt 0.9596, cost 0.145624</a:t>
            </a:r>
          </a:p>
          <a:p>
            <a:r>
              <a:rPr lang="ko-KR" altLang="en-US" sz="1000"/>
              <a:t>step 5070: acc_tr 0.953473, acc_tt 0.9596, cost 0.144958</a:t>
            </a:r>
          </a:p>
          <a:p>
            <a:r>
              <a:rPr lang="ko-KR" altLang="en-US" sz="1000"/>
              <a:t>step 5100: acc_tr 0.953891, acc_tt 0.9606, cost 0.143959</a:t>
            </a:r>
          </a:p>
          <a:p>
            <a:r>
              <a:rPr lang="ko-KR" altLang="en-US" sz="1000"/>
              <a:t>step 5130: acc_tr 0.953691, acc_tt 0.9616, cost 0.145906</a:t>
            </a:r>
          </a:p>
          <a:p>
            <a:r>
              <a:rPr lang="ko-KR" altLang="en-US" sz="1000"/>
              <a:t>step 5160: acc_tr 0.954146, acc_tt 0.9628, cost 0.144409</a:t>
            </a:r>
          </a:p>
          <a:p>
            <a:r>
              <a:rPr lang="ko-KR" altLang="en-US" sz="1000"/>
              <a:t>step 5190: acc_tr 0.95471, acc_tt 0.9608, cost 0.140623</a:t>
            </a:r>
          </a:p>
          <a:p>
            <a:r>
              <a:rPr lang="ko-KR" altLang="en-US" sz="1000"/>
              <a:t>step 5220: acc_tr 0.953582, acc_tt 0.9624, cost 0.14096</a:t>
            </a:r>
          </a:p>
          <a:p>
            <a:r>
              <a:rPr lang="ko-KR" altLang="en-US" sz="1000"/>
              <a:t>step 5250: acc_tr 0.954673, acc_tt 0.9614, cost 0.141863</a:t>
            </a:r>
          </a:p>
          <a:p>
            <a:r>
              <a:rPr lang="ko-KR" altLang="en-US" sz="1000"/>
              <a:t>step 5280: acc_tr 0.954855, acc_tt 0.9608, cost 0.140357</a:t>
            </a:r>
          </a:p>
          <a:p>
            <a:r>
              <a:rPr lang="ko-KR" altLang="en-US" sz="1000"/>
              <a:t>step 5310: acc_tr 0.955182, acc_tt 0.9626, cost 0.139795</a:t>
            </a:r>
          </a:p>
          <a:p>
            <a:r>
              <a:rPr lang="ko-KR" altLang="en-US" sz="1000"/>
              <a:t>step 5340: acc_tr 0.954509, acc_tt 0.9638, cost 0.140065</a:t>
            </a:r>
          </a:p>
          <a:p>
            <a:r>
              <a:rPr lang="ko-KR" altLang="en-US" sz="1000"/>
              <a:t>step 5370: acc_tr 0.956164, acc_tt 0.9618, cost 0.138505</a:t>
            </a:r>
          </a:p>
          <a:p>
            <a:r>
              <a:rPr lang="ko-KR" altLang="en-US" sz="1000"/>
              <a:t>step 5400: acc_tr 0.955218, acc_tt 0.9626, cost 0.138276</a:t>
            </a:r>
          </a:p>
          <a:p>
            <a:r>
              <a:rPr lang="ko-KR" altLang="en-US" sz="1000"/>
              <a:t>step 5430: acc_tr 0.956, acc_tt 0.9628, cost 0.137664</a:t>
            </a:r>
          </a:p>
          <a:p>
            <a:r>
              <a:rPr lang="ko-KR" altLang="en-US" sz="1000"/>
              <a:t>step 5460: acc_tr 0.955964, acc_tt 0.9628, cost 0.137061</a:t>
            </a:r>
          </a:p>
          <a:p>
            <a:r>
              <a:rPr lang="ko-KR" altLang="en-US" sz="1000"/>
              <a:t>step 5490: acc_tr 0.955364, acc_tt 0.9622, cost 0.137222</a:t>
            </a:r>
          </a:p>
          <a:p>
            <a:r>
              <a:rPr lang="ko-KR" altLang="en-US" sz="1000"/>
              <a:t>--------------------------</a:t>
            </a:r>
          </a:p>
          <a:p>
            <a:r>
              <a:rPr lang="ko-KR" altLang="en-US" sz="1000"/>
              <a:t>Learning Finished!</a:t>
            </a:r>
          </a:p>
          <a:p>
            <a:r>
              <a:rPr lang="ko-KR" altLang="en-US" sz="1000"/>
              <a:t>Accuracy: 0.9579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1ABA0C-90E1-4AAC-A4A4-0DD84EE3D082}"/>
              </a:ext>
            </a:extLst>
          </p:cNvPr>
          <p:cNvSpPr/>
          <p:nvPr/>
        </p:nvSpPr>
        <p:spPr>
          <a:xfrm>
            <a:off x="898633" y="1936109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…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5340: acc_tr 0.954509, acc_tt 0.9638, cost 0.140065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5370: acc_tr 0.956164, acc_tt 0.9618, cost 0.138505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5400: acc_tr 0.955218, acc_tt 0.9626, cost 0.138276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5430: acc_tr 0.956, acc_tt 0.9628, cost 0.137664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5460: acc_tr 0.955964, acc_tt 0.9628, cost 0.137061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step 5490: acc_tr 0.955364, acc_tt 0.9622, cost 0.137222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--------------------------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Learning Finished!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Accuracy: 0.9579</a:t>
            </a:r>
          </a:p>
        </p:txBody>
      </p:sp>
    </p:spTree>
    <p:extLst>
      <p:ext uri="{BB962C8B-B14F-4D97-AF65-F5344CB8AC3E}">
        <p14:creationId xmlns:p14="http://schemas.microsoft.com/office/powerpoint/2010/main" val="202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2A8E6-FF03-457E-B361-1B913D93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노래가사 장르 예측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62B08-9736-4E30-8C46-6E9001FE2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노래 가사를 이용해서 장르를 예측하는 모델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16800</a:t>
            </a:r>
            <a:r>
              <a:rPr lang="ko-KR" altLang="en-US" dirty="0"/>
              <a:t>곡의 노래를 </a:t>
            </a:r>
            <a:r>
              <a:rPr lang="en-US" altLang="ko-KR" dirty="0"/>
              <a:t>{'Country', 'Electronic', 'Hip-Hop', 'Jazz', 'Metal', 'Pop', 'Rock'} 7</a:t>
            </a:r>
            <a:r>
              <a:rPr lang="ko-KR" altLang="en-US" dirty="0"/>
              <a:t>장르에 대해 예측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nltk</a:t>
            </a:r>
            <a:r>
              <a:rPr lang="en-US" altLang="ko-KR" dirty="0"/>
              <a:t>, word2vec</a:t>
            </a:r>
            <a:r>
              <a:rPr lang="ko-KR" altLang="en-US" dirty="0"/>
              <a:t>을 이용해 노래의 </a:t>
            </a:r>
            <a:r>
              <a:rPr lang="en-US" altLang="ko-KR" dirty="0"/>
              <a:t>200</a:t>
            </a:r>
            <a:r>
              <a:rPr lang="ko-KR" altLang="en-US" dirty="0" smtClean="0"/>
              <a:t>단어를 </a:t>
            </a:r>
            <a:r>
              <a:rPr lang="ko-KR" altLang="en-US" dirty="0"/>
              <a:t>특수문자 </a:t>
            </a:r>
            <a:r>
              <a:rPr lang="ko-KR" altLang="en-US" dirty="0" err="1" smtClean="0"/>
              <a:t>제외한뒤</a:t>
            </a:r>
            <a:r>
              <a:rPr lang="ko-KR" altLang="en-US" dirty="0" smtClean="0"/>
              <a:t> </a:t>
            </a:r>
            <a:r>
              <a:rPr lang="en-US" altLang="ko-KR" dirty="0"/>
              <a:t>tokenizing </a:t>
            </a:r>
            <a:r>
              <a:rPr lang="ko-KR" altLang="en-US" dirty="0"/>
              <a:t>후 </a:t>
            </a:r>
            <a:r>
              <a:rPr lang="en-US" altLang="ko-KR" dirty="0"/>
              <a:t>embedding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E61DB7-C266-466C-9DCD-3273A52D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24" y="3882048"/>
            <a:ext cx="4274315" cy="26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7D379-4015-4001-8320-4CB498D8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81D90-E96C-4384-9F00-AEDF0FD85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972708"/>
          </a:xfrm>
        </p:spPr>
        <p:txBody>
          <a:bodyPr/>
          <a:lstStyle/>
          <a:p>
            <a:r>
              <a:rPr lang="en-US" altLang="ko-KR"/>
              <a:t>Convolutional Neural Networks for Sentence Classification, YoonKim, 2014</a:t>
            </a:r>
          </a:p>
        </p:txBody>
      </p:sp>
      <p:pic>
        <p:nvPicPr>
          <p:cNvPr id="4" name="Picture 2" descr="yoonkim cnnì ëí ì´ë¯¸ì§ ê²ìê²°ê³¼">
            <a:extLst>
              <a:ext uri="{FF2B5EF4-FFF2-40B4-BE49-F238E27FC236}">
                <a16:creationId xmlns:a16="http://schemas.microsoft.com/office/drawing/2014/main" id="{6068E1A2-B62E-468B-85DC-DEC19687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7" y="2990626"/>
            <a:ext cx="8100257" cy="329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88CCF-2CA4-4D0F-822E-8F705869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Lyric Data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04C426-E4D6-46EB-BFC0-C1453C9ED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727461"/>
            <a:ext cx="7921625" cy="4140200"/>
          </a:xfrm>
        </p:spPr>
        <p:txBody>
          <a:bodyPr/>
          <a:lstStyle/>
          <a:p>
            <a:r>
              <a:rPr lang="en-US" altLang="ko-KR" dirty="0" err="1"/>
              <a:t>nltk</a:t>
            </a:r>
            <a:r>
              <a:rPr lang="en-US" altLang="ko-KR" dirty="0"/>
              <a:t>, word2vec</a:t>
            </a:r>
            <a:r>
              <a:rPr lang="ko-KR" altLang="en-US" dirty="0"/>
              <a:t>을 이용해 노래의 </a:t>
            </a:r>
            <a:r>
              <a:rPr lang="en-US" altLang="ko-KR" dirty="0"/>
              <a:t>200</a:t>
            </a:r>
            <a:r>
              <a:rPr lang="ko-KR" altLang="en-US" dirty="0"/>
              <a:t>단어만 특수문자 제외하고 </a:t>
            </a:r>
            <a:r>
              <a:rPr lang="en-US" altLang="ko-KR" dirty="0"/>
              <a:t>tokenizing </a:t>
            </a:r>
            <a:r>
              <a:rPr lang="ko-KR" altLang="en-US" dirty="0"/>
              <a:t>후 </a:t>
            </a:r>
            <a:r>
              <a:rPr lang="en-US" altLang="ko-KR" dirty="0"/>
              <a:t>embedding</a:t>
            </a:r>
            <a:r>
              <a:rPr lang="ko-KR" altLang="en-US" dirty="0"/>
              <a:t>해서 </a:t>
            </a:r>
            <a:r>
              <a:rPr lang="en-US" altLang="ko-KR" dirty="0"/>
              <a:t>lyrics_refine.csv</a:t>
            </a:r>
            <a:r>
              <a:rPr lang="ko-KR" altLang="en-US" dirty="0"/>
              <a:t>로 </a:t>
            </a:r>
            <a:r>
              <a:rPr lang="ko-KR" altLang="en-US" dirty="0" smtClean="0"/>
              <a:t>전처리 </a:t>
            </a:r>
            <a:r>
              <a:rPr lang="ko-KR" altLang="en-US" dirty="0" err="1" smtClean="0"/>
              <a:t>해둠</a:t>
            </a:r>
            <a:endParaRPr lang="en-US" altLang="ko-KR" dirty="0"/>
          </a:p>
          <a:p>
            <a:r>
              <a:rPr lang="en-US" altLang="ko-KR" dirty="0"/>
              <a:t>GB</a:t>
            </a:r>
            <a:r>
              <a:rPr lang="ko-KR" altLang="en-US" dirty="0"/>
              <a:t>단위 이상의 데이터를 </a:t>
            </a:r>
            <a:r>
              <a:rPr lang="ko-KR" altLang="en-US" dirty="0" smtClean="0"/>
              <a:t>다룰 땐 </a:t>
            </a:r>
            <a:r>
              <a:rPr lang="ko-KR" altLang="en-US" dirty="0"/>
              <a:t>메모리 </a:t>
            </a:r>
            <a:r>
              <a:rPr lang="en-US" altLang="ko-KR" dirty="0"/>
              <a:t>overflow</a:t>
            </a:r>
            <a:r>
              <a:rPr lang="ko-KR" altLang="en-US" dirty="0"/>
              <a:t>를 잘 체크하고</a:t>
            </a:r>
            <a:r>
              <a:rPr lang="en-US" altLang="ko-KR" dirty="0"/>
              <a:t>, </a:t>
            </a:r>
            <a:r>
              <a:rPr lang="ko-KR" altLang="en-US" dirty="0"/>
              <a:t>속도 향상을 위해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사용 권장 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A60134-6FA5-4254-B19F-65E7144D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3364566"/>
            <a:ext cx="53054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3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9561C-53F7-4BA6-8CC3-40C07DE7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Lyric sample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CD1DD-5D4A-43A3-B62B-FB24B6F3E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42005-101D-41D3-8FA8-FFA8B110F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4" y="1516828"/>
            <a:ext cx="8175414" cy="51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1D1BD-FBBD-4AE3-85E4-9CA6592B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Architcture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E59F18-B9AB-4CA6-9320-4EFEC053F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154F2-35E0-4CC8-A538-83B02FE7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2" y="2001611"/>
            <a:ext cx="8153811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5112C-CF9A-4138-A869-8DAEE4F0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F4D650-EC54-4A05-BEA7-BB3A05BE9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296166"/>
            <a:ext cx="7921625" cy="1047641"/>
          </a:xfrm>
        </p:spPr>
        <p:txBody>
          <a:bodyPr/>
          <a:lstStyle/>
          <a:p>
            <a:r>
              <a:rPr lang="en-US" altLang="ko-KR"/>
              <a:t>7</a:t>
            </a:r>
            <a:r>
              <a:rPr lang="ko-KR" altLang="en-US"/>
              <a:t>개 레이블에서 </a:t>
            </a:r>
            <a:r>
              <a:rPr lang="en-US" altLang="ko-KR"/>
              <a:t>50%</a:t>
            </a:r>
            <a:r>
              <a:rPr lang="ko-KR" altLang="en-US"/>
              <a:t>이상의 상당한 </a:t>
            </a:r>
            <a:r>
              <a:rPr lang="en-US" altLang="ko-KR"/>
              <a:t>F1 score</a:t>
            </a:r>
            <a:r>
              <a:rPr lang="ko-KR" altLang="en-US"/>
              <a:t>를 기록</a:t>
            </a:r>
            <a:r>
              <a:rPr lang="en-US" altLang="ko-KR"/>
              <a:t>, </a:t>
            </a:r>
            <a:r>
              <a:rPr lang="ko-KR" altLang="en-US"/>
              <a:t>특히 </a:t>
            </a:r>
            <a:r>
              <a:rPr lang="en-US" altLang="ko-KR"/>
              <a:t>metal, hip-hop</a:t>
            </a:r>
            <a:r>
              <a:rPr lang="ko-KR" altLang="en-US"/>
              <a:t>과 같이 가사에 장르적 특색이 녹아있는 경우 </a:t>
            </a:r>
            <a:r>
              <a:rPr lang="en-US" altLang="ko-KR"/>
              <a:t>score</a:t>
            </a:r>
            <a:r>
              <a:rPr lang="ko-KR" altLang="en-US"/>
              <a:t>가 두드러짐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D7C73-FCF7-4123-89AE-62E0BD05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21" y="1927477"/>
            <a:ext cx="7200588" cy="49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9605-72A2-40C0-8568-5D8FEBE7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Recurrent Neural Network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44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70D36-550A-41FB-BE52-65E27007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RNN(Recurrent Neural Network)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25AF5-034C-49E7-B92A-F1A4B4FA0D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sequence data</a:t>
            </a:r>
            <a:r>
              <a:rPr lang="ko-KR" altLang="en-US"/>
              <a:t>처리에 최적화</a:t>
            </a:r>
            <a:endParaRPr lang="en-US" altLang="ko-KR"/>
          </a:p>
          <a:p>
            <a:r>
              <a:rPr lang="en-US" altLang="ko-KR"/>
              <a:t>data input/output</a:t>
            </a:r>
            <a:r>
              <a:rPr lang="ko-KR" altLang="en-US"/>
              <a:t>의 길이에 관계없이 동적으로 유연한 모델을 만들 수 있음</a:t>
            </a:r>
            <a:endParaRPr lang="en-US" altLang="ko-KR"/>
          </a:p>
          <a:p>
            <a:r>
              <a:rPr lang="en-US" altLang="ko-KR"/>
              <a:t>NLP</a:t>
            </a:r>
            <a:r>
              <a:rPr lang="ko-KR" altLang="en-US"/>
              <a:t>문제에 적합</a:t>
            </a:r>
            <a:endParaRPr lang="en-US" altLang="ko-KR"/>
          </a:p>
          <a:p>
            <a:r>
              <a:rPr lang="ko-KR" altLang="en-US"/>
              <a:t>학습이 어려움</a:t>
            </a:r>
            <a:r>
              <a:rPr lang="en-US" altLang="ko-KR"/>
              <a:t>, ex) gradient vanishing/explosion</a:t>
            </a:r>
          </a:p>
          <a:p>
            <a:endParaRPr lang="ko-KR" altLang="en-US"/>
          </a:p>
        </p:txBody>
      </p:sp>
      <p:pic>
        <p:nvPicPr>
          <p:cNvPr id="8194" name="Picture 2" descr="http://i.imgur.com/Q8zv6TQ.png">
            <a:extLst>
              <a:ext uri="{FF2B5EF4-FFF2-40B4-BE49-F238E27FC236}">
                <a16:creationId xmlns:a16="http://schemas.microsoft.com/office/drawing/2014/main" id="{132C36D3-CDBE-4992-AEB3-F35F4DA1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34" y="3795001"/>
            <a:ext cx="5739017" cy="29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802EBF-302A-4511-A619-E44D0B9BB110}"/>
              </a:ext>
            </a:extLst>
          </p:cNvPr>
          <p:cNvSpPr/>
          <p:nvPr/>
        </p:nvSpPr>
        <p:spPr>
          <a:xfrm>
            <a:off x="4062249" y="6579260"/>
            <a:ext cx="50817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https://ratsgo.github.io/natural%20language%20processing/2017/03/09/rnnlstm/</a:t>
            </a:r>
          </a:p>
        </p:txBody>
      </p:sp>
    </p:spTree>
    <p:extLst>
      <p:ext uri="{BB962C8B-B14F-4D97-AF65-F5344CB8AC3E}">
        <p14:creationId xmlns:p14="http://schemas.microsoft.com/office/powerpoint/2010/main" val="27829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038BC-72A1-4A59-B580-2A7443A9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Architecure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63721-8F60-4892-82DB-FC236D2B25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805903"/>
          </a:xfrm>
        </p:spPr>
        <p:txBody>
          <a:bodyPr/>
          <a:lstStyle/>
          <a:p>
            <a:r>
              <a:rPr lang="ko-KR" altLang="en-US"/>
              <a:t>이전의 히든레이어 값을 다시 인풋으로 받아들이며 과거의 정보를 저장 </a:t>
            </a:r>
          </a:p>
        </p:txBody>
      </p:sp>
      <p:pic>
        <p:nvPicPr>
          <p:cNvPr id="10242" name="Picture 2" descr="http://i.imgur.com/s8nYcww.png">
            <a:extLst>
              <a:ext uri="{FF2B5EF4-FFF2-40B4-BE49-F238E27FC236}">
                <a16:creationId xmlns:a16="http://schemas.microsoft.com/office/drawing/2014/main" id="{08A3FAEE-CA72-4B32-B218-FF91A5F8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1" y="3299596"/>
            <a:ext cx="4358514" cy="27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i.imgur.com/vrD0VO1.png">
            <a:extLst>
              <a:ext uri="{FF2B5EF4-FFF2-40B4-BE49-F238E27FC236}">
                <a16:creationId xmlns:a16="http://schemas.microsoft.com/office/drawing/2014/main" id="{3BAE46AA-4759-4261-AE0B-AC633A105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65" y="3299596"/>
            <a:ext cx="3661378" cy="293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D05CF-3317-41C0-B7B2-BF472E13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SGD(stochastic</a:t>
            </a:r>
            <a:r>
              <a:rPr lang="ko-KR" altLang="en-US"/>
              <a:t> </a:t>
            </a:r>
            <a:r>
              <a:rPr lang="en-US" altLang="ko-KR"/>
              <a:t>gradient</a:t>
            </a:r>
            <a:r>
              <a:rPr lang="ko-KR" altLang="en-US"/>
              <a:t> </a:t>
            </a:r>
            <a:r>
              <a:rPr lang="en-US" altLang="ko-KR"/>
              <a:t>descent)</a:t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5CC106-ACA7-4B95-92A9-9272E0A087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2010869"/>
            <a:ext cx="7921625" cy="2046123"/>
          </a:xfrm>
        </p:spPr>
        <p:txBody>
          <a:bodyPr/>
          <a:lstStyle/>
          <a:p>
            <a:r>
              <a:rPr lang="ko-KR" altLang="en-US" dirty="0"/>
              <a:t>한번 학습할 때마다 모든 데이터를 전부 사용하기에는 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많다</a:t>
            </a:r>
            <a:endParaRPr lang="en-US" altLang="ko-KR" dirty="0"/>
          </a:p>
          <a:p>
            <a:r>
              <a:rPr lang="ko-KR" altLang="en-US" dirty="0"/>
              <a:t>데이터의 일부분씩 나눠서 학습</a:t>
            </a:r>
            <a:endParaRPr lang="en-US" altLang="ko-KR" dirty="0"/>
          </a:p>
          <a:p>
            <a:r>
              <a:rPr lang="ko-KR" altLang="en-US" dirty="0"/>
              <a:t>각각의 데이터 덩어리를 </a:t>
            </a:r>
            <a:r>
              <a:rPr lang="en-US" altLang="ko-KR" dirty="0">
                <a:solidFill>
                  <a:srgbClr val="FF0000"/>
                </a:solidFill>
              </a:rPr>
              <a:t>mini batch</a:t>
            </a:r>
            <a:r>
              <a:rPr lang="ko-KR" altLang="en-US" dirty="0"/>
              <a:t>라 부름</a:t>
            </a:r>
            <a:endParaRPr lang="en-US" altLang="ko-KR" dirty="0"/>
          </a:p>
          <a:p>
            <a:r>
              <a:rPr lang="ko-KR" altLang="en-US" dirty="0"/>
              <a:t>이렇게 학습해도 </a:t>
            </a:r>
            <a:r>
              <a:rPr lang="en-US" altLang="ko-KR" dirty="0"/>
              <a:t>local minima</a:t>
            </a:r>
            <a:r>
              <a:rPr lang="ko-KR" altLang="en-US" dirty="0"/>
              <a:t>에 잘 수렴</a:t>
            </a:r>
            <a:endParaRPr lang="en-US" altLang="ko-KR" dirty="0"/>
          </a:p>
          <a:p>
            <a:r>
              <a:rPr lang="ko-KR" altLang="en-US" dirty="0" smtClean="0"/>
              <a:t>더불어 노이즈 추가로 인한 </a:t>
            </a:r>
            <a:r>
              <a:rPr lang="en-US" altLang="ko-KR" dirty="0" smtClean="0"/>
              <a:t>regularization </a:t>
            </a:r>
            <a:r>
              <a:rPr lang="ko-KR" altLang="en-US" dirty="0" smtClean="0"/>
              <a:t>효과도 있음</a:t>
            </a:r>
            <a:endParaRPr lang="en-US" altLang="ko-KR" dirty="0"/>
          </a:p>
        </p:txBody>
      </p:sp>
      <p:pic>
        <p:nvPicPr>
          <p:cNvPr id="2050" name="Picture 2" descr="stochastic gradient descentì ëí ì´ë¯¸ì§ ê²ìê²°ê³¼">
            <a:extLst>
              <a:ext uri="{FF2B5EF4-FFF2-40B4-BE49-F238E27FC236}">
                <a16:creationId xmlns:a16="http://schemas.microsoft.com/office/drawing/2014/main" id="{9FD85317-5A35-4F7B-9804-AE86656C3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056992"/>
            <a:ext cx="57340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CBAAB2-618D-4F0A-BF18-146534A2B94E}"/>
              </a:ext>
            </a:extLst>
          </p:cNvPr>
          <p:cNvSpPr/>
          <p:nvPr/>
        </p:nvSpPr>
        <p:spPr>
          <a:xfrm>
            <a:off x="4230413" y="6640898"/>
            <a:ext cx="50794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https://qph.fs.quoracdn.net/main-qimg-1f328d91d2fe7cee9719ce1870ed54dd</a:t>
            </a:r>
          </a:p>
        </p:txBody>
      </p:sp>
    </p:spTree>
    <p:extLst>
      <p:ext uri="{BB962C8B-B14F-4D97-AF65-F5344CB8AC3E}">
        <p14:creationId xmlns:p14="http://schemas.microsoft.com/office/powerpoint/2010/main" val="26241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157E2-B1C4-4DCB-80AE-1F69BF6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의 학습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FF4772-8E35-44F9-B598-419FF2009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1664139"/>
          </a:xfrm>
        </p:spPr>
        <p:txBody>
          <a:bodyPr/>
          <a:lstStyle/>
          <a:p>
            <a:r>
              <a:rPr lang="en-US" altLang="ko-KR" dirty="0"/>
              <a:t>activation</a:t>
            </a:r>
            <a:r>
              <a:rPr lang="ko-KR" altLang="en-US" dirty="0"/>
              <a:t> </a:t>
            </a:r>
            <a:r>
              <a:rPr lang="en-US" altLang="ko-KR" dirty="0"/>
              <a:t>fn.</a:t>
            </a:r>
            <a:r>
              <a:rPr lang="ko-KR" altLang="en-US" dirty="0"/>
              <a:t>으로 </a:t>
            </a:r>
            <a:r>
              <a:rPr lang="en-US" altLang="ko-KR" dirty="0" err="1"/>
              <a:t>relu</a:t>
            </a:r>
            <a:r>
              <a:rPr lang="ko-KR" altLang="en-US" dirty="0"/>
              <a:t>대신 주로 </a:t>
            </a:r>
            <a:r>
              <a:rPr lang="en-US" altLang="ko-KR" dirty="0" err="1"/>
              <a:t>tanh</a:t>
            </a:r>
            <a:r>
              <a:rPr lang="ko-KR" altLang="en-US" dirty="0"/>
              <a:t>를 사용</a:t>
            </a:r>
            <a:endParaRPr lang="en-US" altLang="ko-KR" dirty="0"/>
          </a:p>
          <a:p>
            <a:r>
              <a:rPr lang="en-US" altLang="ko-KR" dirty="0"/>
              <a:t>back prop</a:t>
            </a:r>
            <a:r>
              <a:rPr lang="ko-KR" altLang="en-US" dirty="0"/>
              <a:t>시에 계속 </a:t>
            </a:r>
            <a:r>
              <a:rPr lang="en-US" altLang="ko-KR" dirty="0"/>
              <a:t>1</a:t>
            </a:r>
            <a:r>
              <a:rPr lang="ko-KR" altLang="en-US" dirty="0"/>
              <a:t>보다 작은 값을 곱해주므로 정보가 점점 사라져서 학습이 잘 안됨</a:t>
            </a:r>
            <a:r>
              <a:rPr lang="en-US" altLang="ko-KR" dirty="0"/>
              <a:t>(Gradient vanishing)</a:t>
            </a:r>
          </a:p>
          <a:p>
            <a:r>
              <a:rPr lang="ko-KR" altLang="en-US" dirty="0"/>
              <a:t>이를 해결하기 위해 </a:t>
            </a:r>
            <a:r>
              <a:rPr lang="en-US" altLang="ko-KR" dirty="0"/>
              <a:t>LSTM, GRU</a:t>
            </a:r>
            <a:r>
              <a:rPr lang="ko-KR" altLang="en-US" dirty="0"/>
              <a:t>등의 모델이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7F6FB-D4E6-46A2-884D-8AAF5A06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5" y="3643478"/>
            <a:ext cx="5172075" cy="2724150"/>
          </a:xfrm>
          <a:prstGeom prst="rect">
            <a:avLst/>
          </a:prstGeom>
        </p:spPr>
      </p:pic>
      <p:pic>
        <p:nvPicPr>
          <p:cNvPr id="11266" name="Picture 2" descr="tanh derivativeì ëí ì´ë¯¸ì§ ê²ìê²°ê³¼">
            <a:extLst>
              <a:ext uri="{FF2B5EF4-FFF2-40B4-BE49-F238E27FC236}">
                <a16:creationId xmlns:a16="http://schemas.microsoft.com/office/drawing/2014/main" id="{4C511291-654D-4934-B71D-108D8F324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40" y="4314264"/>
            <a:ext cx="3403381" cy="189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6029B-42CF-4EE4-A4D9-F8E5D87D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LSTM(Long Short-term Memory)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AAC68-40BF-4670-8154-36B2BE010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811174"/>
            <a:ext cx="7921625" cy="4140200"/>
          </a:xfrm>
        </p:spPr>
        <p:txBody>
          <a:bodyPr/>
          <a:lstStyle/>
          <a:p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/>
              <a:t>gradient vanishing</a:t>
            </a:r>
            <a:r>
              <a:rPr lang="ko-KR" altLang="en-US" dirty="0"/>
              <a:t>문제를 해결하기 위해 고안된 모델</a:t>
            </a:r>
            <a:endParaRPr lang="en-US" altLang="ko-KR" dirty="0"/>
          </a:p>
          <a:p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히든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에 </a:t>
            </a:r>
            <a:r>
              <a:rPr lang="ko-KR" altLang="en-US" dirty="0" smtClean="0"/>
              <a:t>여러가지 </a:t>
            </a:r>
            <a:r>
              <a:rPr lang="en-US" altLang="ko-KR" dirty="0" smtClean="0"/>
              <a:t>cell-state</a:t>
            </a:r>
            <a:r>
              <a:rPr lang="ko-KR" altLang="en-US" dirty="0"/>
              <a:t>를 추가한 구조</a:t>
            </a:r>
            <a:endParaRPr lang="en-US" altLang="ko-KR" b="1" dirty="0"/>
          </a:p>
          <a:p>
            <a:endParaRPr lang="ko-KR" altLang="en-US" dirty="0"/>
          </a:p>
        </p:txBody>
      </p:sp>
      <p:pic>
        <p:nvPicPr>
          <p:cNvPr id="13314" name="Picture 2" descr="http://i.imgur.com/jKodJ1u.png">
            <a:extLst>
              <a:ext uri="{FF2B5EF4-FFF2-40B4-BE49-F238E27FC236}">
                <a16:creationId xmlns:a16="http://schemas.microsoft.com/office/drawing/2014/main" id="{B7D4197D-9EF6-49BE-93A6-098DB23A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26" y="2604365"/>
            <a:ext cx="5060293" cy="398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stmì ëí ì´ë¯¸ì§ ê²ìê²°ê³¼">
            <a:extLst>
              <a:ext uri="{FF2B5EF4-FFF2-40B4-BE49-F238E27FC236}">
                <a16:creationId xmlns:a16="http://schemas.microsoft.com/office/drawing/2014/main" id="{7BBFFBF6-C58A-42A7-8B06-90180170C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 r="48160"/>
          <a:stretch/>
        </p:blipFill>
        <p:spPr bwMode="auto">
          <a:xfrm>
            <a:off x="5446765" y="3132083"/>
            <a:ext cx="3697235" cy="25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6029B-42CF-4EE4-A4D9-F8E5D87D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LSTM(Long Short-term Memory)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BAAC68-40BF-4670-8154-36B2BE010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forget gate </a:t>
            </a:r>
            <a:r>
              <a:rPr lang="ko-KR" altLang="en-US"/>
              <a:t>는‘과거 정보를 잊기’를 위한 게이트</a:t>
            </a:r>
            <a:endParaRPr lang="en-US" altLang="ko-KR"/>
          </a:p>
          <a:p>
            <a:r>
              <a:rPr lang="en-US" altLang="ko-KR"/>
              <a:t>input gate </a:t>
            </a:r>
            <a:r>
              <a:rPr lang="ko-KR" altLang="en-US"/>
              <a:t>는‘현재 정보를 기억하기’ 위한 게이트</a:t>
            </a:r>
            <a:endParaRPr lang="en-US" altLang="ko-KR"/>
          </a:p>
          <a:p>
            <a:r>
              <a:rPr lang="en-US" altLang="ko-KR"/>
              <a:t>output</a:t>
            </a:r>
            <a:r>
              <a:rPr lang="ko-KR" altLang="en-US"/>
              <a:t> </a:t>
            </a:r>
            <a:r>
              <a:rPr lang="en-US" altLang="ko-KR"/>
              <a:t>gate</a:t>
            </a:r>
            <a:r>
              <a:rPr lang="ko-KR" altLang="en-US"/>
              <a:t>는 </a:t>
            </a:r>
            <a:r>
              <a:rPr lang="en-US" altLang="ko-KR"/>
              <a:t>'</a:t>
            </a:r>
            <a:r>
              <a:rPr lang="ko-KR" altLang="en-US"/>
              <a:t>현재 입력값을 얼마나 포함할지</a:t>
            </a:r>
            <a:r>
              <a:rPr lang="en-US" altLang="ko-KR"/>
              <a:t>' </a:t>
            </a:r>
            <a:r>
              <a:rPr lang="ko-KR" altLang="en-US"/>
              <a:t>위한 게이트</a:t>
            </a:r>
            <a:endParaRPr lang="en-US" altLang="ko-KR"/>
          </a:p>
          <a:p>
            <a:r>
              <a:rPr lang="ko-KR" altLang="en-US"/>
              <a:t>위 게이트를 이용하며 과거 정보를 더 잘 기억하며 </a:t>
            </a:r>
            <a:r>
              <a:rPr lang="en-US" altLang="ko-KR"/>
              <a:t>back prop. </a:t>
            </a:r>
            <a:r>
              <a:rPr lang="ko-KR" altLang="en-US"/>
              <a:t>학습 능력도 올림 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C334A-77D3-4F35-B3F3-B25A21548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12" y="3920359"/>
            <a:ext cx="4382312" cy="20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DCFEB-1E29-4BA6-80E1-C8CD707C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GRU(Gated Recurrent Unit) 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8C5BF-3C43-408A-A1EF-1E19D40B0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과 아이디어는 거의 같으나 모델이 조금 더 간단</a:t>
            </a:r>
            <a:endParaRPr lang="en-US" altLang="ko-KR" dirty="0"/>
          </a:p>
          <a:p>
            <a:r>
              <a:rPr lang="en-US" altLang="ko-KR" dirty="0"/>
              <a:t>LSTM, GRU</a:t>
            </a:r>
            <a:r>
              <a:rPr lang="ko-KR" altLang="en-US" dirty="0"/>
              <a:t>모두 </a:t>
            </a:r>
            <a:r>
              <a:rPr lang="ko-KR" altLang="en-US" dirty="0" err="1"/>
              <a:t>텐서플로에서</a:t>
            </a:r>
            <a:r>
              <a:rPr lang="ko-KR" altLang="en-US" dirty="0"/>
              <a:t> </a:t>
            </a:r>
            <a:r>
              <a:rPr lang="en-US" altLang="ko-KR" dirty="0"/>
              <a:t>High level API</a:t>
            </a:r>
            <a:r>
              <a:rPr lang="ko-KR" altLang="en-US" dirty="0"/>
              <a:t>를 이용해 간단히 사용가능</a:t>
            </a:r>
            <a:endParaRPr lang="en-US" altLang="ko-KR" dirty="0"/>
          </a:p>
          <a:p>
            <a:r>
              <a:rPr lang="en-US" altLang="ko-KR" dirty="0" err="1"/>
              <a:t>z_t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update gate, </a:t>
            </a:r>
            <a:r>
              <a:rPr lang="ko-KR" altLang="en-US" dirty="0"/>
              <a:t>현재의 정보로 얼마나 업데이트 할 지 결정</a:t>
            </a:r>
            <a:endParaRPr lang="en-US" altLang="ko-KR" dirty="0"/>
          </a:p>
          <a:p>
            <a:r>
              <a:rPr lang="en-US" altLang="ko-KR" dirty="0" err="1"/>
              <a:t>r_t</a:t>
            </a:r>
            <a:r>
              <a:rPr lang="en-US" altLang="ko-KR" dirty="0"/>
              <a:t>: reset gate, </a:t>
            </a:r>
            <a:r>
              <a:rPr lang="ko-KR" altLang="en-US" dirty="0"/>
              <a:t>과거의 정보를 얼마나 기억할 지 결정</a:t>
            </a:r>
          </a:p>
        </p:txBody>
      </p:sp>
      <p:pic>
        <p:nvPicPr>
          <p:cNvPr id="15364" name="Picture 4" descr="gated recurrent unitì ëí ì´ë¯¸ì§ ê²ìê²°ê³¼">
            <a:extLst>
              <a:ext uri="{FF2B5EF4-FFF2-40B4-BE49-F238E27FC236}">
                <a16:creationId xmlns:a16="http://schemas.microsoft.com/office/drawing/2014/main" id="{AFD2B26B-917F-4605-A13D-89F7CE248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" y="4238625"/>
            <a:ext cx="7390307" cy="228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D05F6-2B2E-4AF2-A779-9A0B96D7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Bi-directional RNN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6EE40-7D61-46B0-8250-56D327519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4140200"/>
          </a:xfrm>
        </p:spPr>
        <p:txBody>
          <a:bodyPr/>
          <a:lstStyle/>
          <a:p>
            <a:r>
              <a:rPr lang="ko-KR" altLang="en-US" dirty="0"/>
              <a:t>시퀀스가 길어질수록 마지막 </a:t>
            </a:r>
            <a:r>
              <a:rPr lang="ko-KR" altLang="en-US" dirty="0" err="1"/>
              <a:t>히든레이어</a:t>
            </a:r>
            <a:r>
              <a:rPr lang="ko-KR" altLang="en-US" dirty="0"/>
              <a:t> 값이 아무래도 초기 정보를 많이 포함하지 못함</a:t>
            </a:r>
            <a:endParaRPr lang="en-US" altLang="ko-KR" dirty="0"/>
          </a:p>
          <a:p>
            <a:r>
              <a:rPr lang="ko-KR" altLang="en-US" dirty="0"/>
              <a:t>데이터의 역방향 시퀀스 정보를 </a:t>
            </a:r>
            <a:r>
              <a:rPr lang="ko-KR" altLang="en-US" dirty="0" err="1" smtClean="0"/>
              <a:t>더해줌</a:t>
            </a:r>
            <a:endParaRPr lang="en-US" altLang="ko-KR" dirty="0" smtClean="0"/>
          </a:p>
          <a:p>
            <a:r>
              <a:rPr lang="ko-KR" altLang="en-US" dirty="0" smtClean="0"/>
              <a:t>두 벡터를 </a:t>
            </a:r>
            <a:r>
              <a:rPr lang="en-US" altLang="ko-KR" dirty="0" err="1" smtClean="0"/>
              <a:t>concatnate</a:t>
            </a:r>
            <a:endParaRPr lang="ko-KR" altLang="en-US" dirty="0"/>
          </a:p>
        </p:txBody>
      </p:sp>
      <p:pic>
        <p:nvPicPr>
          <p:cNvPr id="12290" name="Picture 2" descr="bidirectional rnnì ëí ì´ë¯¸ì§ ê²ìê²°ê³¼">
            <a:extLst>
              <a:ext uri="{FF2B5EF4-FFF2-40B4-BE49-F238E27FC236}">
                <a16:creationId xmlns:a16="http://schemas.microsoft.com/office/drawing/2014/main" id="{85C1856C-E91B-4C0A-B377-28A959AD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23" y="3736975"/>
            <a:ext cx="72771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DCA246-E09C-4BCB-BF38-A6AEA4470E25}"/>
              </a:ext>
            </a:extLst>
          </p:cNvPr>
          <p:cNvSpPr txBox="1"/>
          <p:nvPr/>
        </p:nvSpPr>
        <p:spPr>
          <a:xfrm>
            <a:off x="1124555" y="544435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정방향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F3066-1DF3-42F4-B94E-3AD8D4926844}"/>
              </a:ext>
            </a:extLst>
          </p:cNvPr>
          <p:cNvSpPr txBox="1"/>
          <p:nvPr/>
        </p:nvSpPr>
        <p:spPr>
          <a:xfrm>
            <a:off x="7422274" y="425439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역방향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19CDA1-549B-4A98-A08D-F73F1D9FB269}"/>
              </a:ext>
            </a:extLst>
          </p:cNvPr>
          <p:cNvSpPr/>
          <p:nvPr/>
        </p:nvSpPr>
        <p:spPr>
          <a:xfrm>
            <a:off x="4230414" y="6579920"/>
            <a:ext cx="4913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https://cdn-images-1.medium.com/max/764/1*6QnPUSv_t9BY9Fv8_aLb-Q.png</a:t>
            </a:r>
          </a:p>
        </p:txBody>
      </p:sp>
    </p:spTree>
    <p:extLst>
      <p:ext uri="{BB962C8B-B14F-4D97-AF65-F5344CB8AC3E}">
        <p14:creationId xmlns:p14="http://schemas.microsoft.com/office/powerpoint/2010/main" val="285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615C1-0B28-4B63-B7F5-2AFF5AA7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 </a:t>
            </a:r>
            <a:r>
              <a:rPr lang="ko-KR" altLang="en-US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B4F24F-9608-441D-B926-2C092AC8B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RNN </a:t>
            </a:r>
            <a:r>
              <a:rPr lang="ko-KR" altLang="en-US" dirty="0"/>
              <a:t>기초</a:t>
            </a:r>
            <a:r>
              <a:rPr lang="en-US" altLang="ko-KR" dirty="0"/>
              <a:t>(basic/MNIST)</a:t>
            </a:r>
          </a:p>
          <a:p>
            <a:r>
              <a:rPr lang="ko-KR" altLang="en-US" dirty="0"/>
              <a:t>네이버 영화리뷰 </a:t>
            </a:r>
            <a:r>
              <a:rPr lang="en-US" altLang="ko-KR" dirty="0" smtClean="0"/>
              <a:t>sentiment </a:t>
            </a:r>
            <a:r>
              <a:rPr lang="en-US" altLang="ko-KR" dirty="0"/>
              <a:t>analysis</a:t>
            </a:r>
          </a:p>
          <a:p>
            <a:r>
              <a:rPr lang="ko-KR" altLang="en-US" dirty="0"/>
              <a:t>노래가사 </a:t>
            </a:r>
            <a:r>
              <a:rPr lang="ko-KR" altLang="en-US" dirty="0" smtClean="0"/>
              <a:t>장르 예측 </a:t>
            </a:r>
            <a:r>
              <a:rPr lang="en-US" altLang="ko-KR" dirty="0"/>
              <a:t>Bi-directional LSTM</a:t>
            </a:r>
          </a:p>
          <a:p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(Optional)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RNN</a:t>
            </a:r>
            <a:r>
              <a:rPr lang="ko-KR" altLang="en-US" dirty="0">
                <a:solidFill>
                  <a:srgbClr val="FF0000"/>
                </a:solidFill>
              </a:rPr>
              <a:t>은 보통 비슷한 수준의 </a:t>
            </a:r>
            <a:r>
              <a:rPr lang="en-US" altLang="ko-KR" dirty="0">
                <a:solidFill>
                  <a:srgbClr val="FF0000"/>
                </a:solidFill>
              </a:rPr>
              <a:t>CNN</a:t>
            </a:r>
            <a:r>
              <a:rPr lang="ko-KR" altLang="en-US" dirty="0">
                <a:solidFill>
                  <a:srgbClr val="FF0000"/>
                </a:solidFill>
              </a:rPr>
              <a:t>보다 </a:t>
            </a:r>
            <a:r>
              <a:rPr lang="ko-KR" altLang="en-US" dirty="0" err="1">
                <a:solidFill>
                  <a:srgbClr val="FF0000"/>
                </a:solidFill>
              </a:rPr>
              <a:t>계산량이</a:t>
            </a:r>
            <a:r>
              <a:rPr lang="ko-KR" altLang="en-US" dirty="0">
                <a:solidFill>
                  <a:srgbClr val="FF0000"/>
                </a:solidFill>
              </a:rPr>
              <a:t> 많고 복잡하므로 본격적인 모델 </a:t>
            </a:r>
            <a:r>
              <a:rPr lang="ko-KR" altLang="en-US" dirty="0" err="1" smtClean="0">
                <a:solidFill>
                  <a:srgbClr val="FF0000"/>
                </a:solidFill>
              </a:rPr>
              <a:t>훈련시에는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gpu</a:t>
            </a:r>
            <a:r>
              <a:rPr lang="ko-KR" altLang="en-US" dirty="0">
                <a:solidFill>
                  <a:srgbClr val="FF0000"/>
                </a:solidFill>
              </a:rPr>
              <a:t>사용을 권장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444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CEC86-41C8-4EA0-AEA5-127E0242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 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B1D3B-B96A-4A97-9013-8C34DD948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800662"/>
            <a:ext cx="7921625" cy="900496"/>
          </a:xfrm>
        </p:spPr>
        <p:txBody>
          <a:bodyPr/>
          <a:lstStyle/>
          <a:p>
            <a:r>
              <a:rPr lang="ko-KR" altLang="en-US" dirty="0"/>
              <a:t>모두의 </a:t>
            </a: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ung </a:t>
            </a:r>
            <a:r>
              <a:rPr lang="en-US" altLang="ko-KR" dirty="0"/>
              <a:t>K</a:t>
            </a:r>
            <a:r>
              <a:rPr lang="en-US" altLang="ko-KR" dirty="0" smtClean="0"/>
              <a:t>im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https://github.com/hunkim/DeepLearningZeroToAll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BE4D06-0278-42CA-8DDC-D7513477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93" y="2701158"/>
            <a:ext cx="4104943" cy="39648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0D4100-3A7D-44BF-B734-2E0944A6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0" y="2701158"/>
            <a:ext cx="3276873" cy="39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CEC86-41C8-4EA0-AEA5-127E0242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by RNN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CB1D3B-B96A-4A97-9013-8C34DD948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614659"/>
            <a:ext cx="7921625" cy="900496"/>
          </a:xfrm>
        </p:spPr>
        <p:txBody>
          <a:bodyPr/>
          <a:lstStyle/>
          <a:p>
            <a:r>
              <a:rPr lang="en-US" altLang="ko-KR"/>
              <a:t>MNIST by RNN</a:t>
            </a:r>
          </a:p>
          <a:p>
            <a:pPr lvl="1"/>
            <a:r>
              <a:rPr lang="ko-KR" altLang="en-US"/>
              <a:t>이미지의 </a:t>
            </a:r>
            <a:r>
              <a:rPr lang="en-US" altLang="ko-KR"/>
              <a:t>row</a:t>
            </a:r>
            <a:r>
              <a:rPr lang="ko-KR" altLang="en-US"/>
              <a:t>를 순서대로 입력</a:t>
            </a:r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AEFBA0-E74A-4B13-AC70-F7BAB688A586}"/>
              </a:ext>
            </a:extLst>
          </p:cNvPr>
          <p:cNvGrpSpPr/>
          <p:nvPr/>
        </p:nvGrpSpPr>
        <p:grpSpPr>
          <a:xfrm>
            <a:off x="1190854" y="2264773"/>
            <a:ext cx="6758860" cy="1839389"/>
            <a:chOff x="137730" y="3540672"/>
            <a:chExt cx="8279469" cy="2313589"/>
          </a:xfrm>
        </p:grpSpPr>
        <p:pic>
          <p:nvPicPr>
            <p:cNvPr id="17410" name="Picture 2" descr="mnistì ëí ì´ë¯¸ì§ ê²ìê²°ê³¼">
              <a:extLst>
                <a:ext uri="{FF2B5EF4-FFF2-40B4-BE49-F238E27FC236}">
                  <a16:creationId xmlns:a16="http://schemas.microsoft.com/office/drawing/2014/main" id="{0127E2CF-DF3B-4EFE-B210-EBA0F6B24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35" y="3540672"/>
              <a:ext cx="7519164" cy="2313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BC6743-A1E5-46ED-9672-EE0E2DC1BD45}"/>
                </a:ext>
              </a:extLst>
            </p:cNvPr>
            <p:cNvSpPr/>
            <p:nvPr/>
          </p:nvSpPr>
          <p:spPr>
            <a:xfrm>
              <a:off x="998483" y="3972909"/>
              <a:ext cx="1744717" cy="1996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02231C1-3377-4487-997D-9A747CCEB774}"/>
                </a:ext>
              </a:extLst>
            </p:cNvPr>
            <p:cNvSpPr/>
            <p:nvPr/>
          </p:nvSpPr>
          <p:spPr>
            <a:xfrm>
              <a:off x="998482" y="4204136"/>
              <a:ext cx="1744717" cy="1996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4B8345B-F3B2-4CCB-894D-F18CAB56B6FE}"/>
                </a:ext>
              </a:extLst>
            </p:cNvPr>
            <p:cNvSpPr/>
            <p:nvPr/>
          </p:nvSpPr>
          <p:spPr>
            <a:xfrm>
              <a:off x="998481" y="4435363"/>
              <a:ext cx="1744717" cy="1996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514043-A249-4D25-84B6-F5C12D563CFE}"/>
                </a:ext>
              </a:extLst>
            </p:cNvPr>
            <p:cNvSpPr/>
            <p:nvPr/>
          </p:nvSpPr>
          <p:spPr>
            <a:xfrm>
              <a:off x="998481" y="4675787"/>
              <a:ext cx="1744717" cy="19969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E8CB0A-3A42-4634-A555-A1DFE1F8BA46}"/>
                </a:ext>
              </a:extLst>
            </p:cNvPr>
            <p:cNvSpPr txBox="1"/>
            <p:nvPr/>
          </p:nvSpPr>
          <p:spPr>
            <a:xfrm>
              <a:off x="1176483" y="3645540"/>
              <a:ext cx="1370154" cy="387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FF0000"/>
                  </a:solidFill>
                </a:rPr>
                <a:t>28*1 vector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CB84CF-69D1-4326-A8F4-514143FD4070}"/>
                </a:ext>
              </a:extLst>
            </p:cNvPr>
            <p:cNvSpPr txBox="1"/>
            <p:nvPr/>
          </p:nvSpPr>
          <p:spPr>
            <a:xfrm>
              <a:off x="137730" y="5002842"/>
              <a:ext cx="1498655" cy="387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FF0000"/>
                  </a:solidFill>
                </a:rPr>
                <a:t>28 sequence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6244AAA3-CB46-4B12-B387-111B7172F9AB}"/>
                </a:ext>
              </a:extLst>
            </p:cNvPr>
            <p:cNvSpPr/>
            <p:nvPr/>
          </p:nvSpPr>
          <p:spPr>
            <a:xfrm>
              <a:off x="562444" y="4181244"/>
              <a:ext cx="285367" cy="5761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16AEE3-8D76-49C0-A756-7B37960B6057}"/>
              </a:ext>
            </a:extLst>
          </p:cNvPr>
          <p:cNvSpPr/>
          <p:nvPr/>
        </p:nvSpPr>
        <p:spPr>
          <a:xfrm>
            <a:off x="1073784" y="4025181"/>
            <a:ext cx="65882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 def BiRNN(x, weights, biases):</a:t>
            </a:r>
          </a:p>
          <a:p>
            <a:r>
              <a:rPr lang="ko-KR" altLang="en-US" sz="1100"/>
              <a:t>        x = tf.unstack(x, timesteps, 1)</a:t>
            </a:r>
          </a:p>
          <a:p>
            <a:r>
              <a:rPr lang="ko-KR" altLang="en-US" sz="1100"/>
              <a:t>        # Forward direction cell</a:t>
            </a:r>
          </a:p>
          <a:p>
            <a:r>
              <a:rPr lang="ko-KR" altLang="en-US" sz="1100"/>
              <a:t>        lstm_fw_cell = rnn.BasicLSTMCell(num_hidden, forget_bias=1.0)</a:t>
            </a:r>
          </a:p>
          <a:p>
            <a:r>
              <a:rPr lang="ko-KR" altLang="en-US" sz="1100"/>
              <a:t>        # Backward direction cell</a:t>
            </a:r>
          </a:p>
          <a:p>
            <a:r>
              <a:rPr lang="ko-KR" altLang="en-US" sz="1100"/>
              <a:t>        lstm_bw_cell = rnn.BasicLSTMCell(num_hidden, forget_bias=1.0)</a:t>
            </a:r>
          </a:p>
          <a:p>
            <a:r>
              <a:rPr lang="ko-KR" altLang="en-US" sz="1100"/>
              <a:t>        try:</a:t>
            </a:r>
          </a:p>
          <a:p>
            <a:r>
              <a:rPr lang="ko-KR" altLang="en-US" sz="1100"/>
              <a:t>            outputs, _, _ = rnn.static_bidirectional_rnn(lstm_fw_cell, lstm_bw_cell, x,</a:t>
            </a:r>
          </a:p>
          <a:p>
            <a:r>
              <a:rPr lang="ko-KR" altLang="en-US" sz="1100"/>
              <a:t>                                                  dtype=tf.float32)</a:t>
            </a:r>
          </a:p>
          <a:p>
            <a:r>
              <a:rPr lang="ko-KR" altLang="en-US" sz="1100"/>
              <a:t>        except Exception: # Old TensorFlow version only returns outputs not states</a:t>
            </a:r>
          </a:p>
          <a:p>
            <a:r>
              <a:rPr lang="ko-KR" altLang="en-US" sz="1100"/>
              <a:t>            outputs = rnn.static_bidirectional_rnn(lstm_fw_cell, lstm_bw_cell, x,</a:t>
            </a:r>
          </a:p>
          <a:p>
            <a:r>
              <a:rPr lang="ko-KR" altLang="en-US" sz="1100"/>
              <a:t>                                            dtype=tf.float32)</a:t>
            </a:r>
          </a:p>
          <a:p>
            <a:r>
              <a:rPr lang="en-US" altLang="ko-KR" sz="1100"/>
              <a:t>        </a:t>
            </a:r>
            <a:r>
              <a:rPr lang="ko-KR" altLang="en-US" sz="1100"/>
              <a:t>return tf.matmul(outputs[-1], weights['out']) + biases['out']</a:t>
            </a:r>
          </a:p>
          <a:p>
            <a:endParaRPr lang="ko-KR" altLang="en-US" sz="1100"/>
          </a:p>
          <a:p>
            <a:r>
              <a:rPr lang="ko-KR" altLang="en-US" sz="1100"/>
              <a:t>    logits = BiRNN(X, weights, biases)</a:t>
            </a:r>
          </a:p>
          <a:p>
            <a:r>
              <a:rPr lang="ko-KR" altLang="en-US" sz="1100"/>
              <a:t>    prediction = tf.nn.softmax(logits)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81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270A-1B0C-462A-BD79-44DCEBDD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by RNN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7974B-2C56-45BA-BA77-D8A5431E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CNN </a:t>
            </a:r>
            <a:r>
              <a:rPr lang="ko-KR" altLang="en-US"/>
              <a:t>보다 정확도는 떨어지지만 그래도 잘 학습이 됨</a:t>
            </a:r>
            <a:endParaRPr lang="en-US" altLang="ko-KR"/>
          </a:p>
          <a:p>
            <a:r>
              <a:rPr lang="ko-KR" altLang="en-US"/>
              <a:t>애초에 데이터가 이미지이므로 </a:t>
            </a:r>
            <a:r>
              <a:rPr lang="en-US" altLang="ko-KR"/>
              <a:t>CNN</a:t>
            </a:r>
            <a:r>
              <a:rPr lang="ko-KR" altLang="en-US"/>
              <a:t>모델이 더 적합  </a:t>
            </a:r>
            <a:endParaRPr lang="en-US" altLang="ko-KR"/>
          </a:p>
          <a:p>
            <a:r>
              <a:rPr lang="ko-KR" altLang="en-US"/>
              <a:t>다만 </a:t>
            </a:r>
            <a:r>
              <a:rPr lang="en-US" altLang="ko-KR"/>
              <a:t>RNN</a:t>
            </a:r>
            <a:r>
              <a:rPr lang="ko-KR" altLang="en-US"/>
              <a:t>모델이 완벽히 학습이 종료되지 않았고 </a:t>
            </a:r>
            <a:r>
              <a:rPr lang="en-US" altLang="ko-KR"/>
              <a:t>hyper parameter</a:t>
            </a:r>
            <a:r>
              <a:rPr lang="ko-KR" altLang="en-US"/>
              <a:t>튜닝에 의해 결과는 얼마든지 바뀔 수 있음 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3CB8E7-251D-4F18-8EEB-E9F02BAB2814}"/>
              </a:ext>
            </a:extLst>
          </p:cNvPr>
          <p:cNvSpPr/>
          <p:nvPr/>
        </p:nvSpPr>
        <p:spPr>
          <a:xfrm>
            <a:off x="4765967" y="3746113"/>
            <a:ext cx="425190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/>
              <a:t>Step</a:t>
            </a:r>
            <a:r>
              <a:rPr lang="ko-KR" altLang="en-US" sz="1100" dirty="0"/>
              <a:t> 8000,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0.3848,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0.880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8200,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0.4994,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0.820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8400,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0.4870,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0.850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8600,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0.5799,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0.800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8800,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0.4883,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0.860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9000,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0.4669,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0.850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9200,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0.4976,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0.850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9400,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0.4959,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0.810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9600,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0.6155,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0.770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9800,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0.5125,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0.820</a:t>
            </a:r>
          </a:p>
          <a:p>
            <a:r>
              <a:rPr lang="ko-KR" altLang="en-US" sz="1100" dirty="0" err="1"/>
              <a:t>Step</a:t>
            </a:r>
            <a:r>
              <a:rPr lang="ko-KR" altLang="en-US" sz="1100" dirty="0"/>
              <a:t> 10000, </a:t>
            </a:r>
            <a:r>
              <a:rPr lang="ko-KR" altLang="en-US" sz="1100" dirty="0" err="1"/>
              <a:t>Minibatch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Loss</a:t>
            </a:r>
            <a:r>
              <a:rPr lang="ko-KR" altLang="en-US" sz="1100" dirty="0"/>
              <a:t>= 0.4538, </a:t>
            </a:r>
            <a:r>
              <a:rPr lang="ko-KR" altLang="en-US" sz="1100" dirty="0" err="1"/>
              <a:t>Training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Accuracy</a:t>
            </a:r>
            <a:r>
              <a:rPr lang="ko-KR" altLang="en-US" sz="1100" dirty="0"/>
              <a:t>= 0.890</a:t>
            </a:r>
          </a:p>
          <a:p>
            <a:r>
              <a:rPr lang="ko-KR" altLang="en-US" sz="1100" dirty="0" err="1">
                <a:solidFill>
                  <a:srgbClr val="FF0000"/>
                </a:solidFill>
              </a:rPr>
              <a:t>Optimization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Finished</a:t>
            </a:r>
            <a:r>
              <a:rPr lang="ko-KR" altLang="en-US" sz="1100" dirty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1100" dirty="0" err="1">
                <a:solidFill>
                  <a:srgbClr val="FF0000"/>
                </a:solidFill>
              </a:rPr>
              <a:t>Testing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Accuracy</a:t>
            </a:r>
            <a:r>
              <a:rPr lang="ko-KR" altLang="en-US" sz="1100" dirty="0">
                <a:solidFill>
                  <a:srgbClr val="FF0000"/>
                </a:solidFill>
              </a:rPr>
              <a:t>: 0.875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9179E6-217B-46BE-8062-AFCBD686D566}"/>
              </a:ext>
            </a:extLst>
          </p:cNvPr>
          <p:cNvSpPr/>
          <p:nvPr/>
        </p:nvSpPr>
        <p:spPr>
          <a:xfrm>
            <a:off x="410540" y="3703927"/>
            <a:ext cx="391972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…</a:t>
            </a:r>
          </a:p>
          <a:p>
            <a:r>
              <a:rPr lang="ko-KR" altLang="en-US" sz="1100"/>
              <a:t>step 5340: acc_tr 0.954509, acc_tt 0.9638, cost 0.140065</a:t>
            </a:r>
          </a:p>
          <a:p>
            <a:r>
              <a:rPr lang="ko-KR" altLang="en-US" sz="1100"/>
              <a:t>step 5370: acc_tr 0.956164, acc_tt 0.9618, cost 0.138505</a:t>
            </a:r>
          </a:p>
          <a:p>
            <a:r>
              <a:rPr lang="ko-KR" altLang="en-US" sz="1100"/>
              <a:t>step 5400: acc_tr 0.955218, acc_tt 0.9626, cost 0.138276</a:t>
            </a:r>
          </a:p>
          <a:p>
            <a:r>
              <a:rPr lang="ko-KR" altLang="en-US" sz="1100"/>
              <a:t>step 5430: acc_tr 0.956, acc_tt 0.9628, cost 0.137664</a:t>
            </a:r>
          </a:p>
          <a:p>
            <a:r>
              <a:rPr lang="ko-KR" altLang="en-US" sz="1100"/>
              <a:t>step 5460: acc_tr 0.955964, acc_tt 0.9628, cost 0.137061</a:t>
            </a:r>
          </a:p>
          <a:p>
            <a:r>
              <a:rPr lang="ko-KR" altLang="en-US" sz="1100"/>
              <a:t>step 5490: acc_tr 0.955364, acc_tt 0.9622, cost 0.137222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--------------------------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Learning Finished!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Accuracy: 0.9579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52D7B99-0D54-42B3-B141-F2BE5475E313}"/>
              </a:ext>
            </a:extLst>
          </p:cNvPr>
          <p:cNvSpPr/>
          <p:nvPr/>
        </p:nvSpPr>
        <p:spPr>
          <a:xfrm>
            <a:off x="4330262" y="4566760"/>
            <a:ext cx="336331" cy="325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17E30-E87C-4DBA-A6B3-71F225B05951}"/>
              </a:ext>
            </a:extLst>
          </p:cNvPr>
          <p:cNvSpPr txBox="1"/>
          <p:nvPr/>
        </p:nvSpPr>
        <p:spPr>
          <a:xfrm>
            <a:off x="410540" y="595714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CNN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3685A-2900-4A7B-951D-ABB2BAE49688}"/>
              </a:ext>
            </a:extLst>
          </p:cNvPr>
          <p:cNvSpPr txBox="1"/>
          <p:nvPr/>
        </p:nvSpPr>
        <p:spPr>
          <a:xfrm>
            <a:off x="4861197" y="633592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RNN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CA0A2-FD13-4D63-9C8C-B67F4545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영화리뷰 </a:t>
            </a:r>
            <a:r>
              <a:rPr lang="en-US" altLang="ko-KR" dirty="0" smtClean="0"/>
              <a:t>sentiment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CAA03-724C-48F5-9CFB-928CB0555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692536"/>
            <a:ext cx="7921625" cy="4140200"/>
          </a:xfrm>
        </p:spPr>
        <p:txBody>
          <a:bodyPr/>
          <a:lstStyle/>
          <a:p>
            <a:r>
              <a:rPr lang="ko-KR" altLang="en-US" dirty="0"/>
              <a:t>이전에 </a:t>
            </a:r>
            <a:r>
              <a:rPr lang="en-US" altLang="ko-KR" dirty="0"/>
              <a:t>word2vec</a:t>
            </a:r>
            <a:r>
              <a:rPr lang="ko-KR" altLang="en-US" dirty="0"/>
              <a:t>에서 사용한 한글 코퍼스를 이용해서 </a:t>
            </a:r>
            <a:r>
              <a:rPr lang="ko-KR" altLang="en-US" dirty="0" err="1"/>
              <a:t>무비리뷰를</a:t>
            </a:r>
            <a:r>
              <a:rPr lang="ko-KR" altLang="en-US" dirty="0"/>
              <a:t> </a:t>
            </a:r>
            <a:r>
              <a:rPr lang="en-US" altLang="ko-KR" dirty="0"/>
              <a:t>negative-0,  positive-1</a:t>
            </a:r>
            <a:r>
              <a:rPr lang="ko-KR" altLang="en-US" dirty="0"/>
              <a:t>로 예측</a:t>
            </a:r>
            <a:endParaRPr lang="en-US" altLang="ko-KR" dirty="0"/>
          </a:p>
          <a:p>
            <a:r>
              <a:rPr lang="ko-KR" altLang="en-US" dirty="0"/>
              <a:t>학습시간 단축과 단어 </a:t>
            </a:r>
            <a:r>
              <a:rPr lang="ko-KR" altLang="en-US" dirty="0" err="1"/>
              <a:t>입력길이를</a:t>
            </a:r>
            <a:r>
              <a:rPr lang="ko-KR" altLang="en-US" dirty="0"/>
              <a:t> 맞추기 위해 앞 </a:t>
            </a:r>
            <a:r>
              <a:rPr lang="en-US" altLang="ko-KR" dirty="0"/>
              <a:t>20</a:t>
            </a:r>
            <a:r>
              <a:rPr lang="ko-KR" altLang="en-US" dirty="0"/>
              <a:t>단어로 제한</a:t>
            </a:r>
            <a:endParaRPr lang="en-US" altLang="ko-KR" dirty="0"/>
          </a:p>
          <a:p>
            <a:r>
              <a:rPr lang="en-US" altLang="ko-KR" dirty="0" err="1"/>
              <a:t>train:validation:test</a:t>
            </a:r>
            <a:r>
              <a:rPr lang="en-US" altLang="ko-KR" dirty="0"/>
              <a:t> = 78.4%:1.6%:20%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CF6229-1763-4B86-9331-6D3C243F59B7}"/>
              </a:ext>
            </a:extLst>
          </p:cNvPr>
          <p:cNvSpPr/>
          <p:nvPr/>
        </p:nvSpPr>
        <p:spPr>
          <a:xfrm>
            <a:off x="1440457" y="3243491"/>
            <a:ext cx="65637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['근본/Noun', '적/Suffix', '으로/Josa', '시나리오/Noun', '와/Josa', '연출/Noun', '력/Suffix', '의/Josa', '부재/Noun', './Punctuation', '유아인/Noun', '김해숙/Noun', '두/Noun', '배우/Noun', '만/Josa', '믿다/Verb', '가다/Verb', '망/Noun', '하다/Verb', '영화/Noun'] =&gt;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------vector-------</a:t>
            </a:r>
          </a:p>
          <a:p>
            <a:endParaRPr lang="ko-KR" altLang="en-US" sz="1100">
              <a:solidFill>
                <a:srgbClr val="FF0000"/>
              </a:solidFill>
            </a:endParaRPr>
          </a:p>
          <a:p>
            <a:r>
              <a:rPr lang="ko-KR" altLang="en-US" sz="1100">
                <a:solidFill>
                  <a:srgbClr val="FF0000"/>
                </a:solidFill>
              </a:rPr>
              <a:t>[array([ 3.523114  ,  2.015463  , -1.672692  , -0.3061365 , -2.357136 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 2.4908454 , -0.671811  ,  0.84004676,  0.3540945 , -1.1933886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 0.13313134, -1.3479699 ,  0.13244626,  0.26690397, -1.7275543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</a:t>
            </a:r>
            <a:r>
              <a:rPr lang="en-US" altLang="ko-KR" sz="1100">
                <a:solidFill>
                  <a:srgbClr val="FF0000"/>
                </a:solidFill>
              </a:rPr>
              <a:t>…</a:t>
            </a:r>
            <a:r>
              <a:rPr lang="ko-KR" altLang="en-US" sz="1100">
                <a:solidFill>
                  <a:srgbClr val="FF0000"/>
                </a:solidFill>
              </a:rPr>
              <a:t>],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dtype=float32),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array([ 2.2061894 ,  4.3359084 ,  4.5455737 , -4.7223887 , -0.9636469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-1.3832397 , -2.5701473 ,  0.29942256,  0.6376686 ,  4.2364836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-3.2626796 , -2.4299076 ,  3.2910993 ,  1.5014335 ,  1.5763333 ,</a:t>
            </a:r>
          </a:p>
          <a:p>
            <a:r>
              <a:rPr lang="en-US" altLang="ko-KR" sz="1100">
                <a:solidFill>
                  <a:srgbClr val="FF0000"/>
                </a:solidFill>
              </a:rPr>
              <a:t>      …],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dtype=float32),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array([ 0.15073363,  3.577093  , -4.0247827 , -1.8965372 , -1.3435087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-3.2892926 ,  8.930377  ,  0.25389022, -2.4941263 ,  1.1244403 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 -2.5378199 ,  0.47411066, -0.7440526 , -2.480423  ,  1.7960523 ,</a:t>
            </a:r>
          </a:p>
          <a:p>
            <a:r>
              <a:rPr lang="en-US" altLang="ko-KR" sz="1100">
                <a:solidFill>
                  <a:srgbClr val="FF0000"/>
                </a:solidFill>
              </a:rPr>
              <a:t>     …</a:t>
            </a:r>
            <a:r>
              <a:rPr lang="ko-KR" altLang="en-US" sz="1100">
                <a:solidFill>
                  <a:srgbClr val="FF0000"/>
                </a:solidFill>
              </a:rPr>
              <a:t>],</a:t>
            </a:r>
          </a:p>
          <a:p>
            <a:r>
              <a:rPr lang="ko-KR" altLang="en-US" sz="1100">
                <a:solidFill>
                  <a:srgbClr val="FF0000"/>
                </a:solidFill>
              </a:rPr>
              <a:t>      dtype=float32),</a:t>
            </a:r>
          </a:p>
        </p:txBody>
      </p:sp>
    </p:spTree>
    <p:extLst>
      <p:ext uri="{BB962C8B-B14F-4D97-AF65-F5344CB8AC3E}">
        <p14:creationId xmlns:p14="http://schemas.microsoft.com/office/powerpoint/2010/main" val="133609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78BCA-1BA7-48E1-88C2-7A080D24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7EAE4-09F7-41FE-920C-A6E15CC92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504685"/>
            <a:ext cx="7921625" cy="4140200"/>
          </a:xfrm>
        </p:spPr>
        <p:txBody>
          <a:bodyPr/>
          <a:lstStyle/>
          <a:p>
            <a:r>
              <a:rPr lang="ko-KR" altLang="en-US" dirty="0" err="1"/>
              <a:t>미니배치마다</a:t>
            </a:r>
            <a:r>
              <a:rPr lang="ko-KR" altLang="en-US" dirty="0"/>
              <a:t> 데이터 범위가 지나치게 많이 변하는 것을 방지</a:t>
            </a:r>
            <a:endParaRPr lang="en-US" altLang="ko-KR" dirty="0"/>
          </a:p>
          <a:p>
            <a:r>
              <a:rPr lang="ko-KR" altLang="en-US" dirty="0" err="1"/>
              <a:t>미니배치단위로</a:t>
            </a:r>
            <a:r>
              <a:rPr lang="ko-KR" altLang="en-US" dirty="0"/>
              <a:t> 데이터를 정규화 하여 모델에 입력</a:t>
            </a:r>
            <a:endParaRPr lang="en-US" altLang="ko-KR" dirty="0"/>
          </a:p>
          <a:p>
            <a:r>
              <a:rPr lang="en-US" altLang="ko-KR" dirty="0" err="1"/>
              <a:t>Optimazation</a:t>
            </a:r>
            <a:r>
              <a:rPr lang="ko-KR" altLang="en-US" dirty="0"/>
              <a:t>기법이나 </a:t>
            </a:r>
            <a:r>
              <a:rPr lang="en-US" altLang="ko-KR" dirty="0"/>
              <a:t>Regularization </a:t>
            </a:r>
            <a:r>
              <a:rPr lang="ko-KR" altLang="en-US" dirty="0"/>
              <a:t>효과도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80F10-9942-4C23-BD73-2988D000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8" y="2834366"/>
            <a:ext cx="1361090" cy="694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65FF24-EB52-4BB8-81B8-123C1E7E2D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1"/>
          <a:stretch/>
        </p:blipFill>
        <p:spPr>
          <a:xfrm>
            <a:off x="4700369" y="2641078"/>
            <a:ext cx="3620814" cy="1081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AD8453-F098-4B0F-AA06-21D3605DD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513" y="3722376"/>
            <a:ext cx="3457144" cy="283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771D4-A657-4838-925F-9B2AC12EBD15}"/>
              </a:ext>
            </a:extLst>
          </p:cNvPr>
          <p:cNvSpPr txBox="1"/>
          <p:nvPr/>
        </p:nvSpPr>
        <p:spPr>
          <a:xfrm>
            <a:off x="4845026" y="3965183"/>
            <a:ext cx="3574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activation</a:t>
            </a:r>
            <a:r>
              <a:rPr lang="ko-KR" altLang="en-US" sz="1600" dirty="0">
                <a:solidFill>
                  <a:srgbClr val="FF0000"/>
                </a:solidFill>
              </a:rPr>
              <a:t>이전에 들어오는 </a:t>
            </a:r>
            <a:r>
              <a:rPr lang="en-US" altLang="ko-KR" sz="1600" dirty="0" smtClean="0">
                <a:solidFill>
                  <a:srgbClr val="FF0000"/>
                </a:solidFill>
              </a:rPr>
              <a:t>input</a:t>
            </a:r>
            <a:r>
              <a:rPr lang="ko-KR" altLang="en-US" sz="1600" dirty="0" smtClean="0">
                <a:solidFill>
                  <a:srgbClr val="FF0000"/>
                </a:solidFill>
              </a:rPr>
              <a:t>들의 </a:t>
            </a:r>
            <a:r>
              <a:rPr lang="en-US" altLang="ko-KR" sz="1600" dirty="0">
                <a:solidFill>
                  <a:srgbClr val="FF0000"/>
                </a:solidFill>
              </a:rPr>
              <a:t>fluctuation</a:t>
            </a:r>
            <a:r>
              <a:rPr lang="ko-KR" altLang="en-US" sz="1600" dirty="0">
                <a:solidFill>
                  <a:srgbClr val="FF0000"/>
                </a:solidFill>
              </a:rPr>
              <a:t>이 적어진다 </a:t>
            </a:r>
          </a:p>
        </p:txBody>
      </p:sp>
    </p:spTree>
    <p:extLst>
      <p:ext uri="{BB962C8B-B14F-4D97-AF65-F5344CB8AC3E}">
        <p14:creationId xmlns:p14="http://schemas.microsoft.com/office/powerpoint/2010/main" val="19149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CA0A2-FD13-4D63-9C8C-B67F4545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영화리뷰 </a:t>
            </a:r>
            <a:r>
              <a:rPr lang="en-US" altLang="ko-KR" dirty="0" smtClean="0"/>
              <a:t>sentiment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CAA03-724C-48F5-9CFB-928CB0555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2layer LSTM</a:t>
            </a:r>
            <a:r>
              <a:rPr lang="ko-KR" altLang="en-US"/>
              <a:t> 뒤에 </a:t>
            </a:r>
            <a:r>
              <a:rPr lang="en-US" altLang="ko-KR"/>
              <a:t>2layer FCN </a:t>
            </a:r>
            <a:r>
              <a:rPr lang="ko-KR" altLang="en-US"/>
              <a:t>연결한 모델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114F1E-AE0C-4C4A-B788-46C3802523AD}"/>
              </a:ext>
            </a:extLst>
          </p:cNvPr>
          <p:cNvSpPr/>
          <p:nvPr/>
        </p:nvSpPr>
        <p:spPr>
          <a:xfrm>
            <a:off x="846082" y="2726650"/>
            <a:ext cx="768673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# input place holders</a:t>
            </a:r>
          </a:p>
          <a:p>
            <a:r>
              <a:rPr lang="ko-KR" altLang="en-US" sz="1200"/>
              <a:t>X = tf.placeholder(tf.float32, [None, seq_length*data_dim])</a:t>
            </a:r>
          </a:p>
          <a:p>
            <a:r>
              <a:rPr lang="ko-KR" altLang="en-US" sz="1200"/>
              <a:t>X_re = tf.reshape(X, [-1, seq_length, data_dim])</a:t>
            </a:r>
          </a:p>
          <a:p>
            <a:r>
              <a:rPr lang="ko-KR" altLang="en-US" sz="1200"/>
              <a:t>Y = tf.placeholder(tf.float32, [None, output_dim])</a:t>
            </a:r>
          </a:p>
          <a:p>
            <a:endParaRPr lang="ko-KR" altLang="en-US" sz="1200"/>
          </a:p>
          <a:p>
            <a:r>
              <a:rPr lang="ko-KR" altLang="en-US" sz="1200"/>
              <a:t># 2-layer LSTM 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cell = tf.contrib.rnn.MultiRNNCell([tf.contrib.rnn.BasicLSTMCell(num_units=hidden_dim, state_is_tuple=True)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                                    for _ in range(2)], state_is_tuple=True) # multi layers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outputs, _states = tf.nn.dynamic_rnn(cell, X_re, dtype=tf.float32)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fc1 = tf.contrib.layers.fully_connected(outputs[:, -1], 100, activation_fn=tf.nn.relu)  # We use the last cell's output</a:t>
            </a:r>
          </a:p>
          <a:p>
            <a:endParaRPr lang="ko-KR" altLang="en-US" sz="1200"/>
          </a:p>
          <a:p>
            <a:r>
              <a:rPr lang="ko-KR" altLang="en-US" sz="1200"/>
              <a:t>Y_pred = tf.contrib.layers.fully_connected(fc1, output_dim, activation_fn=None)  # We use the last cell's output</a:t>
            </a:r>
          </a:p>
          <a:p>
            <a:r>
              <a:rPr lang="ko-KR" altLang="en-US" sz="1200"/>
              <a:t>hypothesis = tf.nn.softmax(Y_pred)</a:t>
            </a:r>
          </a:p>
        </p:txBody>
      </p:sp>
    </p:spTree>
    <p:extLst>
      <p:ext uri="{BB962C8B-B14F-4D97-AF65-F5344CB8AC3E}">
        <p14:creationId xmlns:p14="http://schemas.microsoft.com/office/powerpoint/2010/main" val="20395348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42" y="2028794"/>
            <a:ext cx="4750129" cy="4026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영화리뷰 </a:t>
            </a:r>
            <a:r>
              <a:rPr lang="en-US" altLang="ko-KR" dirty="0" smtClean="0"/>
              <a:t>sentiment </a:t>
            </a:r>
            <a:r>
              <a:rPr lang="en-US" altLang="ko-KR" dirty="0"/>
              <a:t>analysis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828" y="259702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2-FCN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143" y="4041944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2-</a:t>
            </a:r>
            <a:r>
              <a:rPr lang="en-US" altLang="ko-KR" dirty="0" smtClean="0">
                <a:solidFill>
                  <a:srgbClr val="FF0000"/>
                </a:solidFill>
              </a:rPr>
              <a:t>stacked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LSTM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9261" y="450360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우리 </a:t>
            </a:r>
            <a:r>
              <a:rPr lang="ko-KR" altLang="en-US" dirty="0" err="1" smtClean="0">
                <a:solidFill>
                  <a:srgbClr val="FF0000"/>
                </a:solidFill>
              </a:rPr>
              <a:t>모델엔</a:t>
            </a:r>
            <a:r>
              <a:rPr lang="ko-KR" altLang="en-US" dirty="0" smtClean="0">
                <a:solidFill>
                  <a:srgbClr val="FF0000"/>
                </a:solidFill>
              </a:rPr>
              <a:t> 사용 안함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9261" y="5094685"/>
            <a:ext cx="317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Pre-</a:t>
            </a:r>
            <a:r>
              <a:rPr lang="en-US" altLang="ko-KR" dirty="0" smtClean="0">
                <a:solidFill>
                  <a:srgbClr val="FF0000"/>
                </a:solidFill>
              </a:rPr>
              <a:t>t</a:t>
            </a:r>
            <a:r>
              <a:rPr lang="en-US" altLang="ko-KR" dirty="0" smtClean="0">
                <a:solidFill>
                  <a:srgbClr val="FF0000"/>
                </a:solidFill>
              </a:rPr>
              <a:t>rained W2V </a:t>
            </a:r>
            <a:r>
              <a:rPr lang="en-US" altLang="ko-KR" dirty="0" smtClean="0">
                <a:solidFill>
                  <a:srgbClr val="FF0000"/>
                </a:solidFill>
              </a:rPr>
              <a:t>embedding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8234" y="6507786"/>
            <a:ext cx="1548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err="1" smtClean="0"/>
              <a:t>Skt</a:t>
            </a:r>
            <a:r>
              <a:rPr lang="en-US" altLang="ko-KR" sz="1050" dirty="0" smtClean="0"/>
              <a:t> </a:t>
            </a:r>
            <a:r>
              <a:rPr lang="ko-KR" altLang="en-US" sz="1050" dirty="0" err="1" smtClean="0"/>
              <a:t>정상근님</a:t>
            </a:r>
            <a:r>
              <a:rPr lang="ko-KR" altLang="en-US" sz="1050" dirty="0" smtClean="0"/>
              <a:t> 강의자료 중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649485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CA0A2-FD13-4D63-9C8C-B67F4545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D53C4-62BE-4CEE-8B68-A14EC563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04" y="1429032"/>
            <a:ext cx="7266191" cy="51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56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6" y="1686996"/>
            <a:ext cx="7714817" cy="5061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205" y="1317664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데이터를 전체의 </a:t>
            </a:r>
            <a:r>
              <a:rPr lang="en-US" altLang="ko-KR" dirty="0" smtClean="0"/>
              <a:t>1/20 </a:t>
            </a:r>
            <a:r>
              <a:rPr lang="ko-KR" altLang="en-US" dirty="0" smtClean="0"/>
              <a:t>만 사용한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2003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C7B9F-4A03-49E6-996F-B3F2B5D5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노래가사 장르예측 </a:t>
            </a:r>
            <a:r>
              <a:rPr lang="en-US" altLang="ko-KR"/>
              <a:t>Bi-directional LSTM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44F21-06F2-4F6B-8AAF-DB56D073F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앞에서 </a:t>
            </a:r>
            <a:r>
              <a:rPr lang="en-US" altLang="ko-KR" dirty="0"/>
              <a:t>CNN</a:t>
            </a:r>
            <a:r>
              <a:rPr lang="ko-KR" altLang="en-US" dirty="0"/>
              <a:t>을 이용해 만들었던 노래 가사로 장르를 예측하는 문제를 </a:t>
            </a:r>
            <a:r>
              <a:rPr lang="en-US" altLang="ko-KR" dirty="0"/>
              <a:t>RNN </a:t>
            </a:r>
            <a:r>
              <a:rPr lang="ko-KR" altLang="en-US" dirty="0"/>
              <a:t>모델로 대체 </a:t>
            </a:r>
            <a:endParaRPr lang="en-US" altLang="ko-KR" dirty="0"/>
          </a:p>
          <a:p>
            <a:r>
              <a:rPr lang="ko-KR" altLang="en-US" dirty="0"/>
              <a:t>앞의 전처리 과정은 동일</a:t>
            </a:r>
            <a:endParaRPr lang="en-US" altLang="ko-KR" dirty="0"/>
          </a:p>
          <a:p>
            <a:r>
              <a:rPr lang="en-US" altLang="ko-KR" dirty="0" smtClean="0"/>
              <a:t>CNN</a:t>
            </a:r>
            <a:r>
              <a:rPr lang="ko-KR" altLang="en-US" dirty="0" smtClean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만 </a:t>
            </a:r>
            <a:r>
              <a:rPr lang="en-US" altLang="ko-KR" dirty="0"/>
              <a:t>Bi-LSTM Layer</a:t>
            </a:r>
            <a:r>
              <a:rPr lang="ko-KR" altLang="en-US" dirty="0"/>
              <a:t>로 교체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9CFB41-EBEF-4F6E-956A-35633D95F592}"/>
              </a:ext>
            </a:extLst>
          </p:cNvPr>
          <p:cNvSpPr/>
          <p:nvPr/>
        </p:nvSpPr>
        <p:spPr>
          <a:xfrm>
            <a:off x="1024759" y="4067655"/>
            <a:ext cx="66898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# build a Bi-directional LSTM network</a:t>
            </a:r>
          </a:p>
          <a:p>
            <a:r>
              <a:rPr lang="ko-KR" altLang="en-US" sz="1200"/>
              <a:t>lstm_fw_cell = tf.contrib.rnn.BasicLSTMCell(num_units=hidden_dim, forget_bias=1.0)</a:t>
            </a:r>
          </a:p>
          <a:p>
            <a:r>
              <a:rPr lang="ko-KR" altLang="en-US" sz="1200"/>
              <a:t>lstm_bw_cell = tf.contrib.rnn.BasicLSTMCell(num_units=hidden_dim, forget_bias=1.0)</a:t>
            </a:r>
          </a:p>
          <a:p>
            <a:r>
              <a:rPr lang="ko-KR" altLang="en-US" sz="1200"/>
              <a:t>X_seq = tf.unstack(X_re, seq_length, 1)</a:t>
            </a:r>
          </a:p>
          <a:p>
            <a:r>
              <a:rPr lang="ko-KR" altLang="en-US" sz="1200"/>
              <a:t>outputs, _, _ = tf.contrib.rnn.static_bidirectional_rnn(lstm_fw_cell, lstm_bw_cell,</a:t>
            </a:r>
          </a:p>
          <a:p>
            <a:r>
              <a:rPr lang="ko-KR" altLang="en-US" sz="1200"/>
              <a:t>                                                        X_seq, dtype=tf.float32)</a:t>
            </a:r>
          </a:p>
          <a:p>
            <a:r>
              <a:rPr lang="ko-KR" altLang="en-US" sz="1200"/>
              <a:t>fc1 = tf.contrib.layers.fully_connected(outputs[-1], 100, activation_fn=tf.nn.relu)  # We use the last cell's output</a:t>
            </a:r>
          </a:p>
        </p:txBody>
      </p:sp>
    </p:spTree>
    <p:extLst>
      <p:ext uri="{BB962C8B-B14F-4D97-AF65-F5344CB8AC3E}">
        <p14:creationId xmlns:p14="http://schemas.microsoft.com/office/powerpoint/2010/main" val="32849635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714" y="2959757"/>
            <a:ext cx="2911248" cy="384642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FC7B9F-4A03-49E6-996F-B3F2B5D5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44F21-06F2-4F6B-8AAF-DB56D073F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267277"/>
            <a:ext cx="7921625" cy="4140200"/>
          </a:xfrm>
        </p:spPr>
        <p:txBody>
          <a:bodyPr/>
          <a:lstStyle/>
          <a:p>
            <a:r>
              <a:rPr lang="ko-KR" altLang="en-US" dirty="0"/>
              <a:t>이전 </a:t>
            </a:r>
            <a:r>
              <a:rPr lang="en-US" altLang="ko-KR" dirty="0"/>
              <a:t>CNN</a:t>
            </a:r>
            <a:r>
              <a:rPr lang="ko-KR" altLang="en-US" dirty="0"/>
              <a:t>모델과의 비교 </a:t>
            </a:r>
            <a:endParaRPr lang="en-US" altLang="ko-KR" dirty="0"/>
          </a:p>
          <a:p>
            <a:r>
              <a:rPr lang="ko-KR" altLang="en-US" dirty="0"/>
              <a:t>장르에 따라 정확도가 </a:t>
            </a:r>
            <a:r>
              <a:rPr lang="ko-KR" altLang="en-US" dirty="0" smtClean="0"/>
              <a:t>오른 것도 </a:t>
            </a:r>
            <a:r>
              <a:rPr lang="ko-KR" altLang="en-US" dirty="0"/>
              <a:t>있고 떨어진 것도 존재</a:t>
            </a:r>
            <a:endParaRPr lang="en-US" altLang="ko-KR" dirty="0"/>
          </a:p>
          <a:p>
            <a:r>
              <a:rPr lang="ko-KR" altLang="en-US" dirty="0"/>
              <a:t>전체적으로 정확도</a:t>
            </a:r>
            <a:r>
              <a:rPr lang="en-US" altLang="ko-KR" dirty="0"/>
              <a:t>(accuracy)</a:t>
            </a:r>
            <a:r>
              <a:rPr lang="ko-KR" altLang="en-US" dirty="0"/>
              <a:t> 측면에서는 </a:t>
            </a:r>
            <a:r>
              <a:rPr lang="en-US" altLang="ko-KR" dirty="0"/>
              <a:t>5</a:t>
            </a:r>
            <a:r>
              <a:rPr lang="en-US" altLang="ko-KR" dirty="0" smtClean="0"/>
              <a:t>%</a:t>
            </a:r>
            <a:r>
              <a:rPr lang="ko-KR" altLang="en-US" dirty="0"/>
              <a:t>정도 상승</a:t>
            </a:r>
            <a:endParaRPr lang="en-US" altLang="ko-KR" dirty="0"/>
          </a:p>
          <a:p>
            <a:pPr lvl="1"/>
            <a:r>
              <a:rPr lang="ko-KR" altLang="en-US" dirty="0"/>
              <a:t>하지만 역시 </a:t>
            </a:r>
            <a:r>
              <a:rPr lang="en-US" altLang="ko-KR" dirty="0"/>
              <a:t>hyper parameter</a:t>
            </a:r>
            <a:r>
              <a:rPr lang="ko-KR" altLang="en-US" dirty="0"/>
              <a:t> 튜닝이나 변수들의 초기값에 따라 결과가 얼마든지 달라질 수 있으므로 주의가 필요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D9869-34A0-423D-B472-F6336419AF65}"/>
              </a:ext>
            </a:extLst>
          </p:cNvPr>
          <p:cNvSpPr txBox="1"/>
          <p:nvPr/>
        </p:nvSpPr>
        <p:spPr>
          <a:xfrm>
            <a:off x="4351283" y="6621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660A4-A1EC-4A0C-A60B-616308661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30" y="2959757"/>
            <a:ext cx="2937219" cy="389714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6703B1E-9D71-4C66-942E-B23EE1B64161}"/>
              </a:ext>
            </a:extLst>
          </p:cNvPr>
          <p:cNvSpPr/>
          <p:nvPr/>
        </p:nvSpPr>
        <p:spPr>
          <a:xfrm>
            <a:off x="4213225" y="4672943"/>
            <a:ext cx="492160" cy="399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EE0C-CDB4-4642-BB6B-2BF14DDF068D}"/>
              </a:ext>
            </a:extLst>
          </p:cNvPr>
          <p:cNvSpPr txBox="1"/>
          <p:nvPr/>
        </p:nvSpPr>
        <p:spPr>
          <a:xfrm>
            <a:off x="3236642" y="625218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CNN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F9019-92A6-4EF5-8FD3-26B0281DC811}"/>
              </a:ext>
            </a:extLst>
          </p:cNvPr>
          <p:cNvSpPr txBox="1"/>
          <p:nvPr/>
        </p:nvSpPr>
        <p:spPr>
          <a:xfrm>
            <a:off x="7395197" y="625218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RNN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497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C7B9F-4A03-49E6-996F-B3F2B5D5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(3-stacked LSTM)</a:t>
            </a:r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44F21-06F2-4F6B-8AAF-DB56D073FE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267277"/>
            <a:ext cx="7921625" cy="4140200"/>
          </a:xfrm>
        </p:spPr>
        <p:txBody>
          <a:bodyPr/>
          <a:lstStyle/>
          <a:p>
            <a:r>
              <a:rPr lang="ko-KR" altLang="en-US" dirty="0" smtClean="0"/>
              <a:t>학습시간이 현저히 </a:t>
            </a:r>
            <a:r>
              <a:rPr lang="ko-KR" altLang="en-US" dirty="0" err="1" smtClean="0"/>
              <a:t>길어짐</a:t>
            </a:r>
            <a:endParaRPr lang="en-US" altLang="ko-KR" dirty="0" smtClean="0"/>
          </a:p>
          <a:p>
            <a:r>
              <a:rPr lang="ko-KR" altLang="en-US" dirty="0" smtClean="0"/>
              <a:t>모델의 저장과 로드를 이용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global_step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en-US" altLang="ko-KR" dirty="0" err="1" smtClean="0"/>
              <a:t>Learning_rate</a:t>
            </a:r>
            <a:r>
              <a:rPr lang="en-US" altLang="ko-KR" dirty="0" smtClean="0"/>
              <a:t> decay</a:t>
            </a:r>
          </a:p>
          <a:p>
            <a:pPr lvl="1"/>
            <a:r>
              <a:rPr lang="en-US" altLang="ko-KR" dirty="0" smtClean="0"/>
              <a:t>90% per 200 </a:t>
            </a:r>
            <a:r>
              <a:rPr lang="en-US" altLang="ko-KR" dirty="0" err="1" smtClean="0"/>
              <a:t>iter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37" y="4778569"/>
            <a:ext cx="6070950" cy="1912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137" y="2790702"/>
            <a:ext cx="6074232" cy="1878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512" y="3633849"/>
            <a:ext cx="112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BI-LSTM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811" y="5038145"/>
            <a:ext cx="1245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STACKED </a:t>
            </a:r>
          </a:p>
          <a:p>
            <a:r>
              <a:rPr lang="en-US" altLang="ko-KR" dirty="0" smtClean="0"/>
              <a:t>BI-LSTM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9739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C7A42-C97A-4D7E-9C9C-3C8AE397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Sequence 2 Sequence(Optional)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46BEE3-80BD-42E2-88A4-E814BB832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6" y="1590456"/>
            <a:ext cx="7921625" cy="4140200"/>
          </a:xfrm>
        </p:spPr>
        <p:txBody>
          <a:bodyPr/>
          <a:lstStyle/>
          <a:p>
            <a:r>
              <a:rPr lang="en-US" altLang="ko-KR" dirty="0" smtClean="0"/>
              <a:t>Encoder</a:t>
            </a:r>
            <a:r>
              <a:rPr lang="ko-KR" altLang="en-US" dirty="0" smtClean="0"/>
              <a:t>와 </a:t>
            </a:r>
            <a:r>
              <a:rPr lang="en-US" altLang="ko-KR" dirty="0"/>
              <a:t>d</a:t>
            </a:r>
            <a:r>
              <a:rPr lang="en-US" altLang="ko-KR" dirty="0" smtClean="0"/>
              <a:t>ecoder</a:t>
            </a:r>
            <a:r>
              <a:rPr lang="ko-KR" altLang="en-US" dirty="0" smtClean="0"/>
              <a:t> </a:t>
            </a:r>
            <a:r>
              <a:rPr lang="ko-KR" altLang="en-US" dirty="0"/>
              <a:t>두가지 역할의 모듈로 구성</a:t>
            </a:r>
            <a:endParaRPr lang="en-US" altLang="ko-KR" dirty="0"/>
          </a:p>
          <a:p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en-US" altLang="ko-KR" dirty="0" smtClean="0"/>
              <a:t>ncoder</a:t>
            </a:r>
            <a:r>
              <a:rPr lang="ko-KR" altLang="en-US" dirty="0" smtClean="0"/>
              <a:t>로 </a:t>
            </a:r>
            <a:r>
              <a:rPr lang="en-US" altLang="ko-KR" dirty="0"/>
              <a:t>representation</a:t>
            </a:r>
            <a:r>
              <a:rPr lang="ko-KR" altLang="en-US" dirty="0"/>
              <a:t>후 </a:t>
            </a:r>
            <a:r>
              <a:rPr lang="en-US" altLang="ko-KR" dirty="0" smtClean="0"/>
              <a:t>decoder</a:t>
            </a:r>
            <a:r>
              <a:rPr lang="ko-KR" altLang="en-US" dirty="0" smtClean="0"/>
              <a:t>에 </a:t>
            </a:r>
            <a:r>
              <a:rPr lang="ko-KR" altLang="en-US" dirty="0"/>
              <a:t>이 값을 넣어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r>
              <a:rPr lang="en-US" altLang="ko-KR" dirty="0" smtClean="0"/>
              <a:t>Training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inference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기작이</a:t>
            </a:r>
            <a:r>
              <a:rPr lang="ko-KR" altLang="en-US" dirty="0" smtClean="0"/>
              <a:t> 다름</a:t>
            </a:r>
            <a:endParaRPr lang="en-US" altLang="ko-KR" dirty="0"/>
          </a:p>
          <a:p>
            <a:r>
              <a:rPr lang="en-US" altLang="ko-KR" dirty="0"/>
              <a:t>Translation, QA, Summary</a:t>
            </a:r>
            <a:r>
              <a:rPr lang="ko-KR" altLang="en-US" dirty="0"/>
              <a:t> 등 많은 </a:t>
            </a:r>
            <a:r>
              <a:rPr lang="en-US" altLang="ko-KR" dirty="0"/>
              <a:t>NLP </a:t>
            </a:r>
            <a:r>
              <a:rPr lang="ko-KR" altLang="en-US" dirty="0"/>
              <a:t>문제에 다양하게 이용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6386" name="Picture 2" descr="https://i.imgur.com/lcGUt9N.png">
            <a:extLst>
              <a:ext uri="{FF2B5EF4-FFF2-40B4-BE49-F238E27FC236}">
                <a16:creationId xmlns:a16="http://schemas.microsoft.com/office/drawing/2014/main" id="{01076E3E-C0FD-4012-87A0-E6F1470A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77" y="3313386"/>
            <a:ext cx="7052441" cy="33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328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Attention mechanism(optional)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1513052"/>
            <a:ext cx="7921625" cy="1310945"/>
          </a:xfrm>
        </p:spPr>
        <p:txBody>
          <a:bodyPr/>
          <a:lstStyle/>
          <a:p>
            <a:r>
              <a:rPr lang="en-US" altLang="ko-KR" dirty="0" smtClean="0"/>
              <a:t>Encoder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hidden states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decode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과 함께 이용해서 </a:t>
            </a:r>
            <a:r>
              <a:rPr lang="en-US" altLang="ko-KR" dirty="0" smtClean="0"/>
              <a:t>weighted sum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context vector</a:t>
            </a:r>
            <a:r>
              <a:rPr lang="ko-KR" altLang="en-US" dirty="0" smtClean="0"/>
              <a:t>를 생성</a:t>
            </a:r>
            <a:endParaRPr lang="en-US" altLang="ko-KR" dirty="0" smtClean="0"/>
          </a:p>
          <a:p>
            <a:r>
              <a:rPr lang="en-US" altLang="ko-KR" dirty="0" smtClean="0"/>
              <a:t>vision, speech, NLP</a:t>
            </a:r>
            <a:r>
              <a:rPr lang="ko-KR" altLang="en-US" dirty="0" smtClean="0"/>
              <a:t>등 거의 대부분의 모델에 사용되는 매우 중요한 메커니즘</a:t>
            </a:r>
            <a:endParaRPr lang="ko-KR" altLang="en-US" dirty="0"/>
          </a:p>
        </p:txBody>
      </p:sp>
      <p:pic>
        <p:nvPicPr>
          <p:cNvPr id="2050" name="Picture 2" descr="attention mechanis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53" y="2968832"/>
            <a:ext cx="4743282" cy="35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45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E870B-80EE-4B50-8BE3-32C1B3CA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Various</a:t>
            </a:r>
            <a:r>
              <a:rPr lang="ko-KR" altLang="en-US"/>
              <a:t> </a:t>
            </a:r>
            <a:r>
              <a:rPr lang="en-US" altLang="ko-KR"/>
              <a:t>Optimizers</a:t>
            </a:r>
            <a:endParaRPr lang="ko-KR" altLang="en-US"/>
          </a:p>
        </p:txBody>
      </p:sp>
      <p:pic>
        <p:nvPicPr>
          <p:cNvPr id="3074" name="Picture 2" descr="various optimizersì ëí ì´ë¯¸ì§ ê²ìê²°ê³¼">
            <a:extLst>
              <a:ext uri="{FF2B5EF4-FFF2-40B4-BE49-F238E27FC236}">
                <a16:creationId xmlns:a16="http://schemas.microsoft.com/office/drawing/2014/main" id="{8A7E1237-062E-45E3-A685-07C1355DE4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86" y="1569811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CB7CB-64BE-4151-87EA-2E9A40E5EF1A}"/>
              </a:ext>
            </a:extLst>
          </p:cNvPr>
          <p:cNvSpPr txBox="1"/>
          <p:nvPr/>
        </p:nvSpPr>
        <p:spPr>
          <a:xfrm>
            <a:off x="4062160" y="6587391"/>
            <a:ext cx="5081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https://cdn-images-1.medium.com/max/1600/1*SjtKOauOXFVjWRR7iCtHiA.gif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3481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CCB4F-9249-4D76-9D3D-DB6C9FC2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Regularization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DB36E1-3E47-4768-9F77-242AE198E5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932208"/>
            <a:ext cx="7921625" cy="4140200"/>
          </a:xfrm>
        </p:spPr>
        <p:txBody>
          <a:bodyPr/>
          <a:lstStyle/>
          <a:p>
            <a:r>
              <a:rPr lang="ko-KR" altLang="en-US" dirty="0"/>
              <a:t>모델의 </a:t>
            </a:r>
            <a:r>
              <a:rPr lang="en-US" altLang="ko-KR" dirty="0"/>
              <a:t>predictor</a:t>
            </a:r>
            <a:r>
              <a:rPr lang="ko-KR" altLang="en-US" dirty="0"/>
              <a:t>가 데이터의 개수보다 많아지면서 </a:t>
            </a:r>
            <a:r>
              <a:rPr lang="en-US" altLang="ko-KR" dirty="0"/>
              <a:t>overfitting</a:t>
            </a:r>
            <a:r>
              <a:rPr lang="ko-KR" altLang="en-US" dirty="0"/>
              <a:t>이 발생</a:t>
            </a:r>
            <a:endParaRPr lang="en-US" altLang="ko-KR" dirty="0"/>
          </a:p>
          <a:p>
            <a:r>
              <a:rPr lang="en-US" altLang="ko-KR" dirty="0"/>
              <a:t>overfitting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방지하고 </a:t>
            </a:r>
            <a:r>
              <a:rPr lang="en-US" altLang="ko-KR" dirty="0"/>
              <a:t>generalization</a:t>
            </a:r>
            <a:r>
              <a:rPr lang="ko-KR" altLang="en-US" dirty="0"/>
              <a:t> </a:t>
            </a:r>
            <a:r>
              <a:rPr lang="en-US" altLang="ko-KR" dirty="0"/>
              <a:t>error</a:t>
            </a:r>
            <a:r>
              <a:rPr lang="ko-KR" altLang="en-US" dirty="0"/>
              <a:t>를 낮추기 위한 방법</a:t>
            </a:r>
            <a:endParaRPr lang="en-US" altLang="ko-KR" dirty="0"/>
          </a:p>
          <a:p>
            <a:r>
              <a:rPr lang="en-US" altLang="ko-KR" dirty="0"/>
              <a:t>ex) L1, L2, Dropout…</a:t>
            </a:r>
          </a:p>
        </p:txBody>
      </p:sp>
      <p:pic>
        <p:nvPicPr>
          <p:cNvPr id="4098" name="Picture 2" descr="regularizationì ëí ì´ë¯¸ì§ ê²ìê²°ê³¼">
            <a:extLst>
              <a:ext uri="{FF2B5EF4-FFF2-40B4-BE49-F238E27FC236}">
                <a16:creationId xmlns:a16="http://schemas.microsoft.com/office/drawing/2014/main" id="{CF1C526F-EB2B-4392-A4F4-C76CB897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" y="3727880"/>
            <a:ext cx="6758152" cy="249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D0CA16-8DF5-4D38-B680-3F8EB4422825}"/>
              </a:ext>
            </a:extLst>
          </p:cNvPr>
          <p:cNvSpPr/>
          <p:nvPr/>
        </p:nvSpPr>
        <p:spPr>
          <a:xfrm>
            <a:off x="4572000" y="652977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/>
              <a:t>http://gnujoow.github.io/assets/posts/MachineLearning/ml4-0.png</a:t>
            </a:r>
          </a:p>
        </p:txBody>
      </p:sp>
      <p:pic>
        <p:nvPicPr>
          <p:cNvPr id="4100" name="Picture 4" descr="regularizationì ëí ì´ë¯¸ì§ ê²ìê²°ê³¼">
            <a:extLst>
              <a:ext uri="{FF2B5EF4-FFF2-40B4-BE49-F238E27FC236}">
                <a16:creationId xmlns:a16="http://schemas.microsoft.com/office/drawing/2014/main" id="{27138C65-98F1-4BF7-91EC-42C1F72C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7" y="2847616"/>
            <a:ext cx="2183851" cy="132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8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0F0D6-66DF-4C07-AB7C-EC23FFFB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Dropout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6879F-34A3-4DA8-BDE3-C8768636D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4307653" cy="4140200"/>
          </a:xfrm>
        </p:spPr>
        <p:txBody>
          <a:bodyPr/>
          <a:lstStyle/>
          <a:p>
            <a:r>
              <a:rPr lang="ko-KR" altLang="en-US" dirty="0"/>
              <a:t>뉴런을 확률적으로 켜고 끔</a:t>
            </a:r>
            <a:endParaRPr lang="en-US" altLang="ko-KR" dirty="0"/>
          </a:p>
          <a:p>
            <a:r>
              <a:rPr lang="ko-KR" altLang="en-US" dirty="0"/>
              <a:t>모델에 노이즈를 추가하여 </a:t>
            </a:r>
            <a:r>
              <a:rPr lang="en-US" altLang="ko-KR" dirty="0"/>
              <a:t>robust</a:t>
            </a:r>
            <a:r>
              <a:rPr lang="ko-KR" altLang="en-US" dirty="0"/>
              <a:t>하게 만드는 효과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ko-KR" altLang="en-US" dirty="0" err="1"/>
              <a:t>머신러닝의</a:t>
            </a:r>
            <a:r>
              <a:rPr lang="ko-KR" altLang="en-US" dirty="0"/>
              <a:t> 앙상블 </a:t>
            </a:r>
            <a:r>
              <a:rPr lang="ko-KR" altLang="en-US" dirty="0" smtClean="0"/>
              <a:t>기법 중 </a:t>
            </a:r>
            <a:r>
              <a:rPr lang="ko-KR" altLang="en-US" dirty="0" err="1"/>
              <a:t>배깅의</a:t>
            </a:r>
            <a:r>
              <a:rPr lang="ko-KR" altLang="en-US" dirty="0"/>
              <a:t> 효과와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74A51-0AC2-4E79-A1A8-6A934484E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84" y="2118601"/>
            <a:ext cx="3281198" cy="32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9605-72A2-40C0-8568-5D8FEBE7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실습 </a:t>
            </a:r>
            <a:r>
              <a:rPr lang="en-US" altLang="ko-KR"/>
              <a:t>(Tensorflow_demo_1)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0D93F-0851-4905-8A2D-2116D180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5C202E-5115-41A0-93C9-608F68BABD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구글에서 개발한 </a:t>
            </a:r>
            <a:r>
              <a:rPr lang="ko-KR" altLang="en-US" dirty="0" err="1"/>
              <a:t>머신러닝을</a:t>
            </a:r>
            <a:r>
              <a:rPr lang="ko-KR" altLang="en-US" dirty="0"/>
              <a:t> 위한 </a:t>
            </a:r>
            <a:r>
              <a:rPr lang="ko-KR" altLang="en-US" dirty="0" smtClean="0"/>
              <a:t>프레임워크</a:t>
            </a:r>
            <a:endParaRPr lang="en-US" altLang="ko-KR" dirty="0"/>
          </a:p>
          <a:p>
            <a:r>
              <a:rPr lang="ko-KR" altLang="en-US" dirty="0"/>
              <a:t>플랫폼 </a:t>
            </a:r>
            <a:r>
              <a:rPr lang="ko-KR" altLang="en-US" dirty="0" smtClean="0"/>
              <a:t>독립적</a:t>
            </a:r>
            <a:r>
              <a:rPr lang="en-US" altLang="ko-KR" dirty="0" smtClean="0"/>
              <a:t>(C, java, python…)</a:t>
            </a:r>
            <a:r>
              <a:rPr lang="ko-KR" altLang="en-US" dirty="0" smtClean="0"/>
              <a:t>으로 </a:t>
            </a:r>
            <a:r>
              <a:rPr lang="ko-KR" altLang="en-US" dirty="0"/>
              <a:t>개발 및 실행 가능</a:t>
            </a:r>
            <a:endParaRPr lang="en-US" altLang="ko-KR" dirty="0"/>
          </a:p>
          <a:p>
            <a:r>
              <a:rPr lang="ko-KR" altLang="en-US" dirty="0" smtClean="0"/>
              <a:t>우리는 </a:t>
            </a:r>
            <a:r>
              <a:rPr lang="ko-KR" altLang="en-US" dirty="0" err="1" smtClean="0"/>
              <a:t>파이썬을</a:t>
            </a:r>
            <a:r>
              <a:rPr lang="ko-KR" altLang="en-US" dirty="0" smtClean="0"/>
              <a:t> </a:t>
            </a:r>
            <a:r>
              <a:rPr lang="ko-KR" altLang="en-US" dirty="0"/>
              <a:t>이용해 실습  </a:t>
            </a:r>
          </a:p>
        </p:txBody>
      </p:sp>
      <p:pic>
        <p:nvPicPr>
          <p:cNvPr id="10242" name="Picture 2" descr="tensorflow에 대한 이미지 검색결과">
            <a:extLst>
              <a:ext uri="{FF2B5EF4-FFF2-40B4-BE49-F238E27FC236}">
                <a16:creationId xmlns:a16="http://schemas.microsoft.com/office/drawing/2014/main" id="{5230C376-6DEC-406B-8E6A-C4F2F833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2" y="3488055"/>
            <a:ext cx="4435366" cy="19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ensorflow에 대한 이미지 검색결과">
            <a:extLst>
              <a:ext uri="{FF2B5EF4-FFF2-40B4-BE49-F238E27FC236}">
                <a16:creationId xmlns:a16="http://schemas.microsoft.com/office/drawing/2014/main" id="{89B6156F-0226-44F7-97E3-CF3917AB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69" y="3488055"/>
            <a:ext cx="2218756" cy="184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7A361C-5ADA-47C6-B4E8-D1EADD04E1C2}"/>
              </a:ext>
            </a:extLst>
          </p:cNvPr>
          <p:cNvSpPr/>
          <p:nvPr/>
        </p:nvSpPr>
        <p:spPr>
          <a:xfrm>
            <a:off x="7357934" y="6596240"/>
            <a:ext cx="17860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>
                <a:solidFill>
                  <a:srgbClr val="006621"/>
                </a:solidFill>
                <a:latin typeface="Apple SD Gothic Neo"/>
              </a:rPr>
              <a:t>https://www.tensorflow.org/</a:t>
            </a:r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6815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76E97-C1F4-4C95-B213-C9EFC07B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Graph</a:t>
            </a:r>
            <a:endParaRPr lang="ko-KR" altLang="en-US"/>
          </a:p>
        </p:txBody>
      </p:sp>
      <p:pic>
        <p:nvPicPr>
          <p:cNvPr id="5122" name="Picture 2" descr="tensorflow graphì ëí ì´ë¯¸ì§ ê²ìê²°ê³¼">
            <a:extLst>
              <a:ext uri="{FF2B5EF4-FFF2-40B4-BE49-F238E27FC236}">
                <a16:creationId xmlns:a16="http://schemas.microsoft.com/office/drawing/2014/main" id="{6241AF70-69AC-49F9-B370-0A700EA75B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85" y="1909912"/>
            <a:ext cx="2281412" cy="405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2AAED2-576F-4F07-B157-DCB1BE6B97F2}"/>
              </a:ext>
            </a:extLst>
          </p:cNvPr>
          <p:cNvSpPr/>
          <p:nvPr/>
        </p:nvSpPr>
        <p:spPr>
          <a:xfrm>
            <a:off x="5062669" y="6069395"/>
            <a:ext cx="39094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/>
              <a:t>https://www.tensorflow.org/images/tensors_flowing.gif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319CD-8358-46C1-997F-17840F356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19" y="2593906"/>
            <a:ext cx="4133850" cy="2247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FF8E6DE-FC0C-406E-B73B-0ECBC9B79870}"/>
              </a:ext>
            </a:extLst>
          </p:cNvPr>
          <p:cNvSpPr/>
          <p:nvPr/>
        </p:nvSpPr>
        <p:spPr>
          <a:xfrm>
            <a:off x="1041024" y="4807736"/>
            <a:ext cx="39094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/>
              <a:t>deep learning, Goodfellow</a:t>
            </a:r>
            <a:endParaRPr lang="ko-KR" altLang="en-US" sz="10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FB984-A7A2-4029-A5A3-DE4DE2F36636}"/>
              </a:ext>
            </a:extLst>
          </p:cNvPr>
          <p:cNvSpPr/>
          <p:nvPr/>
        </p:nvSpPr>
        <p:spPr>
          <a:xfrm>
            <a:off x="578035" y="1436941"/>
            <a:ext cx="585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점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노드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과 선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ko-KR" altLang="en-US" dirty="0" err="1">
                <a:solidFill>
                  <a:srgbClr val="333333"/>
                </a:solidFill>
                <a:latin typeface="Helvetica Neue"/>
              </a:rPr>
              <a:t>엣지</a:t>
            </a:r>
            <a:r>
              <a:rPr lang="en-US" altLang="ko-KR" dirty="0">
                <a:solidFill>
                  <a:srgbClr val="333333"/>
                </a:solidFill>
                <a:latin typeface="Helvetica Neue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Helvetica Neue"/>
              </a:rPr>
              <a:t>로 </a:t>
            </a:r>
            <a:r>
              <a:rPr lang="ko-KR" altLang="en-US" dirty="0" smtClean="0">
                <a:solidFill>
                  <a:srgbClr val="333333"/>
                </a:solidFill>
                <a:latin typeface="Helvetica Neue"/>
              </a:rPr>
              <a:t>이뤄진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2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3C6FD-4DF3-454E-89E1-37664125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08E9D3-8609-4A6A-A2B2-88CB647E4D6C}"/>
              </a:ext>
            </a:extLst>
          </p:cNvPr>
          <p:cNvSpPr/>
          <p:nvPr/>
        </p:nvSpPr>
        <p:spPr>
          <a:xfrm>
            <a:off x="778620" y="1348047"/>
            <a:ext cx="580745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1. </a:t>
            </a:r>
            <a:r>
              <a:rPr lang="en-US" altLang="ko-KR" sz="1400" b="1" dirty="0">
                <a:solidFill>
                  <a:srgbClr val="FF0000"/>
                </a:solidFill>
              </a:rPr>
              <a:t>Neural Network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 err="1">
                <a:solidFill>
                  <a:srgbClr val="FF0000"/>
                </a:solidFill>
              </a:rPr>
              <a:t>Tensorflow</a:t>
            </a:r>
            <a:endParaRPr lang="ko-KR" altLang="en-US" sz="1400" b="1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Tensorflow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basic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Linear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regression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Multi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layer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peretron</a:t>
            </a:r>
            <a:r>
              <a:rPr lang="ko-KR" altLang="en-US" sz="1400" dirty="0">
                <a:solidFill>
                  <a:srgbClr val="FF0000"/>
                </a:solidFill>
              </a:rPr>
              <a:t> (MNIST)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Dropout</a:t>
            </a:r>
            <a:r>
              <a:rPr lang="ko-KR" altLang="en-US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Batch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normalization</a:t>
            </a:r>
            <a:r>
              <a:rPr lang="ko-KR" altLang="en-US" sz="1400" dirty="0">
                <a:solidFill>
                  <a:srgbClr val="FF0000"/>
                </a:solidFill>
              </a:rPr>
              <a:t>, L2, </a:t>
            </a:r>
            <a:r>
              <a:rPr lang="ko-KR" altLang="en-US" sz="1400" dirty="0" err="1">
                <a:solidFill>
                  <a:srgbClr val="FF0000"/>
                </a:solidFill>
              </a:rPr>
              <a:t>other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optimizers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High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level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api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Tensorboard</a:t>
            </a:r>
            <a:r>
              <a:rPr lang="ko-KR" altLang="en-US" sz="1400" dirty="0">
                <a:solidFill>
                  <a:srgbClr val="FF0000"/>
                </a:solidFill>
              </a:rPr>
              <a:t> (</a:t>
            </a:r>
            <a:r>
              <a:rPr lang="ko-KR" altLang="en-US" sz="1400" dirty="0" err="1">
                <a:solidFill>
                  <a:srgbClr val="FF0000"/>
                </a:solidFill>
              </a:rPr>
              <a:t>optional</a:t>
            </a:r>
            <a:r>
              <a:rPr lang="ko-KR" alt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. </a:t>
            </a:r>
            <a:r>
              <a:rPr lang="ko-KR" altLang="en-US" sz="1400" b="1" dirty="0">
                <a:solidFill>
                  <a:srgbClr val="FF0000"/>
                </a:solidFill>
              </a:rPr>
              <a:t>Word2Vec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- Word2Vec 알고리즘 분석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텐서플로로</a:t>
            </a:r>
            <a:r>
              <a:rPr lang="ko-KR" altLang="en-US" sz="1400" dirty="0">
                <a:solidFill>
                  <a:srgbClr val="FF0000"/>
                </a:solidFill>
              </a:rPr>
              <a:t> 직접 </a:t>
            </a:r>
            <a:r>
              <a:rPr lang="ko-KR" altLang="en-US" sz="1400" dirty="0" err="1">
                <a:solidFill>
                  <a:srgbClr val="FF0000"/>
                </a:solidFill>
              </a:rPr>
              <a:t>워드투벡</a:t>
            </a:r>
            <a:r>
              <a:rPr lang="ko-KR" altLang="en-US" sz="1400" dirty="0">
                <a:solidFill>
                  <a:srgbClr val="FF0000"/>
                </a:solidFill>
              </a:rPr>
              <a:t> 알고리즘 구현 (영어)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 - </a:t>
            </a:r>
            <a:r>
              <a:rPr lang="ko-KR" altLang="en-US" sz="1400" dirty="0" err="1">
                <a:solidFill>
                  <a:srgbClr val="FF0000"/>
                </a:solidFill>
              </a:rPr>
              <a:t>nltk</a:t>
            </a:r>
            <a:r>
              <a:rPr lang="ko-KR" altLang="en-US" sz="1400" dirty="0">
                <a:solidFill>
                  <a:srgbClr val="FF0000"/>
                </a:solidFill>
              </a:rPr>
              <a:t>/</a:t>
            </a:r>
            <a:r>
              <a:rPr lang="ko-KR" altLang="en-US" sz="1400" dirty="0" err="1">
                <a:solidFill>
                  <a:srgbClr val="FF0000"/>
                </a:solidFill>
              </a:rPr>
              <a:t>gensim</a:t>
            </a:r>
            <a:r>
              <a:rPr lang="ko-KR" altLang="en-US" sz="1400" dirty="0">
                <a:solidFill>
                  <a:srgbClr val="FF0000"/>
                </a:solidFill>
              </a:rPr>
              <a:t>  라이브러리 사용 (영어)</a:t>
            </a:r>
          </a:p>
          <a:p>
            <a:r>
              <a:rPr lang="ko-KR" altLang="en-US" sz="1400" dirty="0"/>
              <a:t> - </a:t>
            </a:r>
            <a:r>
              <a:rPr lang="ko-KR" altLang="en-US" sz="1400" dirty="0" err="1"/>
              <a:t>konlpy를</a:t>
            </a:r>
            <a:r>
              <a:rPr lang="ko-KR" altLang="en-US" sz="1400" dirty="0"/>
              <a:t> 이용한 네이버 </a:t>
            </a:r>
            <a:r>
              <a:rPr lang="ko-KR" altLang="en-US" sz="1400" dirty="0" err="1"/>
              <a:t>무비리뷰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임베딩</a:t>
            </a:r>
            <a:r>
              <a:rPr lang="ko-KR" altLang="en-US" sz="1400" dirty="0"/>
              <a:t> (한글)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. </a:t>
            </a:r>
            <a:r>
              <a:rPr lang="ko-KR" altLang="en-US" sz="1400" b="1" dirty="0"/>
              <a:t>CNN</a:t>
            </a:r>
          </a:p>
          <a:p>
            <a:r>
              <a:rPr lang="ko-KR" altLang="en-US" sz="1400" dirty="0"/>
              <a:t> - </a:t>
            </a:r>
            <a:r>
              <a:rPr lang="ko-KR" altLang="en-US" sz="1400" dirty="0" err="1"/>
              <a:t>Convolution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Pooling</a:t>
            </a:r>
            <a:endParaRPr lang="ko-KR" altLang="en-US" sz="1400" dirty="0"/>
          </a:p>
          <a:p>
            <a:r>
              <a:rPr lang="ko-KR" altLang="en-US" sz="1400" dirty="0"/>
              <a:t> - CNN 기초: MNIST</a:t>
            </a:r>
          </a:p>
          <a:p>
            <a:r>
              <a:rPr lang="ko-KR" altLang="en-US" sz="1400" dirty="0"/>
              <a:t> - 노래가사 장르 예측</a:t>
            </a:r>
          </a:p>
          <a:p>
            <a:r>
              <a:rPr lang="ko-KR" altLang="en-US" sz="1400" dirty="0"/>
              <a:t> </a:t>
            </a:r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. </a:t>
            </a:r>
            <a:r>
              <a:rPr lang="ko-KR" altLang="en-US" sz="1400" b="1" dirty="0"/>
              <a:t>RNN</a:t>
            </a:r>
          </a:p>
          <a:p>
            <a:r>
              <a:rPr lang="ko-KR" altLang="en-US" sz="1400" dirty="0"/>
              <a:t> - LSTM/GRU</a:t>
            </a:r>
          </a:p>
          <a:p>
            <a:r>
              <a:rPr lang="ko-KR" altLang="en-US" sz="1400" dirty="0"/>
              <a:t> - RNN 기초 (MNIST)</a:t>
            </a:r>
          </a:p>
          <a:p>
            <a:r>
              <a:rPr lang="ko-KR" altLang="en-US" sz="1400" dirty="0"/>
              <a:t> - </a:t>
            </a:r>
            <a:r>
              <a:rPr lang="ko-KR" altLang="en-US" sz="1400" dirty="0" err="1"/>
              <a:t>무비리뷰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sentiment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analysis</a:t>
            </a:r>
            <a:r>
              <a:rPr lang="ko-KR" altLang="en-US" sz="1400" dirty="0"/>
              <a:t> : </a:t>
            </a:r>
            <a:r>
              <a:rPr lang="ko-KR" altLang="en-US" sz="1400" dirty="0" err="1"/>
              <a:t>Bi-directional</a:t>
            </a:r>
            <a:r>
              <a:rPr lang="ko-KR" altLang="en-US" sz="1400" dirty="0"/>
              <a:t> LSTM</a:t>
            </a:r>
          </a:p>
          <a:p>
            <a:r>
              <a:rPr lang="ko-KR" altLang="en-US" sz="1400" dirty="0"/>
              <a:t> - </a:t>
            </a:r>
            <a:r>
              <a:rPr lang="ko-KR" altLang="en-US" sz="1400" dirty="0" err="1"/>
              <a:t>sequence</a:t>
            </a:r>
            <a:r>
              <a:rPr lang="ko-KR" altLang="en-US" sz="1400" dirty="0"/>
              <a:t> 2 </a:t>
            </a:r>
            <a:r>
              <a:rPr lang="ko-KR" altLang="en-US" sz="1400" dirty="0" err="1"/>
              <a:t>sequence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optional</a:t>
            </a:r>
            <a:r>
              <a:rPr lang="ko-KR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91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853214"/>
            <a:ext cx="8270053" cy="4608545"/>
          </a:xfrm>
        </p:spPr>
        <p:txBody>
          <a:bodyPr/>
          <a:lstStyle/>
          <a:p>
            <a:r>
              <a:rPr lang="ko-KR" altLang="en-US" dirty="0"/>
              <a:t>그래프</a:t>
            </a:r>
            <a:endParaRPr lang="en-US" altLang="ko-KR" dirty="0"/>
          </a:p>
          <a:p>
            <a:pPr lvl="1"/>
            <a:r>
              <a:rPr lang="ko-KR" altLang="en-US" dirty="0"/>
              <a:t>노드는 연산자</a:t>
            </a:r>
            <a:r>
              <a:rPr lang="en-US" altLang="ko-KR" dirty="0"/>
              <a:t>(operation)</a:t>
            </a:r>
            <a:r>
              <a:rPr lang="ko-KR" altLang="en-US" dirty="0"/>
              <a:t> 및 </a:t>
            </a:r>
            <a:r>
              <a:rPr lang="ko-KR" altLang="en-US" dirty="0" err="1"/>
              <a:t>텐서의</a:t>
            </a:r>
            <a:r>
              <a:rPr lang="ko-KR" altLang="en-US" dirty="0"/>
              <a:t> 값 </a:t>
            </a:r>
            <a:endParaRPr lang="en-US" altLang="ko-KR" dirty="0"/>
          </a:p>
          <a:p>
            <a:pPr lvl="1"/>
            <a:r>
              <a:rPr lang="ko-KR" altLang="en-US" dirty="0" err="1"/>
              <a:t>엣지는</a:t>
            </a:r>
            <a:r>
              <a:rPr lang="ko-KR" altLang="en-US" dirty="0"/>
              <a:t> 데이터</a:t>
            </a:r>
            <a:r>
              <a:rPr lang="en-US" altLang="ko-KR" dirty="0"/>
              <a:t>(</a:t>
            </a:r>
            <a:r>
              <a:rPr lang="ko-KR" altLang="en-US" dirty="0" err="1"/>
              <a:t>텐서</a:t>
            </a:r>
            <a:r>
              <a:rPr lang="en-US" altLang="ko-KR" dirty="0"/>
              <a:t>)</a:t>
            </a:r>
            <a:r>
              <a:rPr lang="ko-KR" altLang="en-US" dirty="0"/>
              <a:t>의 흐름</a:t>
            </a:r>
            <a:endParaRPr lang="en-US" altLang="ko-KR" dirty="0"/>
          </a:p>
          <a:p>
            <a:pPr lvl="1"/>
            <a:r>
              <a:rPr lang="ko-KR" altLang="en-US" dirty="0"/>
              <a:t>이들을 결합해서 하나의 모델</a:t>
            </a:r>
            <a:r>
              <a:rPr lang="en-US" altLang="ko-KR" dirty="0"/>
              <a:t>/</a:t>
            </a:r>
            <a:r>
              <a:rPr lang="ko-KR" altLang="en-US" dirty="0"/>
              <a:t>그래프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를 구성</a:t>
            </a:r>
            <a:endParaRPr lang="en-US" altLang="ko-KR" dirty="0"/>
          </a:p>
          <a:p>
            <a:r>
              <a:rPr lang="ko-KR" altLang="en-US" dirty="0"/>
              <a:t>세션</a:t>
            </a:r>
            <a:endParaRPr lang="en-US" altLang="ko-KR" dirty="0"/>
          </a:p>
          <a:p>
            <a:pPr lvl="1"/>
            <a:r>
              <a:rPr lang="ko-KR" altLang="en-US" dirty="0"/>
              <a:t>각 그래프를 저장하고 빌드</a:t>
            </a:r>
            <a:endParaRPr lang="en-US" altLang="ko-KR" dirty="0"/>
          </a:p>
          <a:p>
            <a:pPr lvl="1"/>
            <a:r>
              <a:rPr lang="ko-KR" altLang="en-US" dirty="0" err="1"/>
              <a:t>세션내에서</a:t>
            </a:r>
            <a:r>
              <a:rPr lang="ko-KR" altLang="en-US" dirty="0"/>
              <a:t> 그래프가 실행 됨</a:t>
            </a:r>
            <a:endParaRPr lang="en-US" altLang="ko-KR" dirty="0"/>
          </a:p>
          <a:p>
            <a:r>
              <a:rPr lang="ko-KR" altLang="en-US" dirty="0" err="1"/>
              <a:t>텐서</a:t>
            </a:r>
            <a:endParaRPr lang="en-US" altLang="ko-KR" dirty="0"/>
          </a:p>
          <a:p>
            <a:pPr lvl="1"/>
            <a:r>
              <a:rPr lang="en-US" altLang="ko-KR" dirty="0" err="1"/>
              <a:t>sclar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vector,</a:t>
            </a:r>
            <a:r>
              <a:rPr lang="ko-KR" altLang="en-US" dirty="0"/>
              <a:t> </a:t>
            </a:r>
            <a:r>
              <a:rPr lang="en-US" altLang="ko-KR" dirty="0"/>
              <a:t>matrix,</a:t>
            </a:r>
            <a:r>
              <a:rPr lang="ko-KR" altLang="en-US" dirty="0"/>
              <a:t> </a:t>
            </a:r>
            <a:r>
              <a:rPr lang="en-US" altLang="ko-KR" dirty="0"/>
              <a:t>3-trensor,</a:t>
            </a:r>
            <a:r>
              <a:rPr lang="ko-KR" altLang="en-US" dirty="0"/>
              <a:t> </a:t>
            </a:r>
            <a:r>
              <a:rPr lang="en-US" altLang="ko-KR" dirty="0"/>
              <a:t>4-tensor</a:t>
            </a:r>
          </a:p>
          <a:p>
            <a:pPr lvl="1"/>
            <a:r>
              <a:rPr lang="en-US" altLang="ko-KR" dirty="0"/>
              <a:t>rank, shape, type </a:t>
            </a:r>
            <a:r>
              <a:rPr lang="ko-KR" altLang="en-US" dirty="0"/>
              <a:t>의 상태를 가짐</a:t>
            </a:r>
            <a:endParaRPr lang="en-US" altLang="ko-KR" dirty="0"/>
          </a:p>
          <a:p>
            <a:pPr lvl="1"/>
            <a:r>
              <a:rPr lang="en-US" altLang="ko-KR" dirty="0"/>
              <a:t>ex) [[1,2,3], [4,5,6], [7,8,9]] – rank: 2, shape: </a:t>
            </a:r>
            <a:r>
              <a:rPr lang="en-US" altLang="ko-KR" dirty="0" smtClean="0"/>
              <a:t>(2, 2), </a:t>
            </a:r>
            <a:r>
              <a:rPr lang="en-US" altLang="ko-KR" dirty="0"/>
              <a:t>type: </a:t>
            </a:r>
            <a:r>
              <a:rPr lang="en-US" altLang="ko-KR" dirty="0" err="1"/>
              <a:t>int</a:t>
            </a:r>
            <a:endParaRPr lang="en-US" altLang="ko-KR" dirty="0"/>
          </a:p>
          <a:p>
            <a:r>
              <a:rPr lang="en-US" altLang="ko-KR" dirty="0"/>
              <a:t>[[[1,2,3], [4,5,6], [7,8,9</a:t>
            </a:r>
            <a:r>
              <a:rPr lang="en-US" altLang="ko-KR" dirty="0" smtClean="0"/>
              <a:t>]], </a:t>
            </a:r>
            <a:r>
              <a:rPr lang="en-US" altLang="ko-KR" dirty="0"/>
              <a:t>[[1,2,3], [4,5,6], [7,8,9</a:t>
            </a:r>
            <a:r>
              <a:rPr lang="en-US" altLang="ko-KR" dirty="0" smtClean="0"/>
              <a:t>]], </a:t>
            </a:r>
            <a:r>
              <a:rPr lang="en-US" altLang="ko-KR" dirty="0"/>
              <a:t>[[1,2,3], [4,5,6], [7,8,9</a:t>
            </a:r>
            <a:r>
              <a:rPr lang="en-US" altLang="ko-KR" dirty="0" smtClean="0"/>
              <a:t>]], </a:t>
            </a:r>
            <a:r>
              <a:rPr lang="en-US" altLang="ko-KR" dirty="0"/>
              <a:t>[[1,2,3], [4,5,6], [7,8,9</a:t>
            </a:r>
            <a:r>
              <a:rPr lang="en-US" altLang="ko-KR" dirty="0" smtClean="0"/>
              <a:t>]]], rank =3, (4,3,3)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321548"/>
              </p:ext>
            </p:extLst>
          </p:nvPr>
        </p:nvGraphicFramePr>
        <p:xfrm>
          <a:off x="7328716" y="4520210"/>
          <a:ext cx="114794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649">
                  <a:extLst>
                    <a:ext uri="{9D8B030D-6E8A-4147-A177-3AD203B41FA5}">
                      <a16:colId xmlns:a16="http://schemas.microsoft.com/office/drawing/2014/main" val="4266357813"/>
                    </a:ext>
                  </a:extLst>
                </a:gridCol>
                <a:gridCol w="382649">
                  <a:extLst>
                    <a:ext uri="{9D8B030D-6E8A-4147-A177-3AD203B41FA5}">
                      <a16:colId xmlns:a16="http://schemas.microsoft.com/office/drawing/2014/main" val="444605167"/>
                    </a:ext>
                  </a:extLst>
                </a:gridCol>
                <a:gridCol w="382649">
                  <a:extLst>
                    <a:ext uri="{9D8B030D-6E8A-4147-A177-3AD203B41FA5}">
                      <a16:colId xmlns:a16="http://schemas.microsoft.com/office/drawing/2014/main" val="457931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90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894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2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2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9D060-FF94-4E50-B5C5-4037D5B2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구성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E5711-52AC-4CF1-9D29-9483B5CAB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503622"/>
            <a:ext cx="7921625" cy="4140200"/>
          </a:xfrm>
        </p:spPr>
        <p:txBody>
          <a:bodyPr/>
          <a:lstStyle/>
          <a:p>
            <a:r>
              <a:rPr lang="en-US" altLang="ko-KR" dirty="0"/>
              <a:t>constant</a:t>
            </a:r>
          </a:p>
          <a:p>
            <a:pPr lvl="1"/>
            <a:r>
              <a:rPr lang="ko-KR" altLang="en-US" dirty="0"/>
              <a:t>상수 </a:t>
            </a:r>
            <a:r>
              <a:rPr lang="en-US" altLang="ko-KR" dirty="0"/>
              <a:t>ex) </a:t>
            </a:r>
            <a:r>
              <a:rPr lang="fr-FR" altLang="ko-KR" dirty="0"/>
              <a:t>vector1 = tf.constant([[3., 3.]])</a:t>
            </a:r>
            <a:r>
              <a:rPr lang="en-US" altLang="ko-KR" dirty="0"/>
              <a:t> , </a:t>
            </a:r>
            <a:r>
              <a:rPr lang="fr-FR" altLang="ko-KR" dirty="0"/>
              <a:t>matrix1 = tf.constant([[3., 3.], [1., 2.])</a:t>
            </a:r>
            <a:endParaRPr lang="en-US" altLang="ko-KR" dirty="0"/>
          </a:p>
          <a:p>
            <a:pPr lvl="1"/>
            <a:r>
              <a:rPr lang="ko-KR" altLang="en-US" dirty="0"/>
              <a:t>그래프 내에서 값 변경 불가  </a:t>
            </a:r>
            <a:endParaRPr lang="en-US" altLang="ko-KR" dirty="0"/>
          </a:p>
          <a:p>
            <a:r>
              <a:rPr lang="en-US" altLang="ko-KR" dirty="0"/>
              <a:t>variable</a:t>
            </a:r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 ex) W = </a:t>
            </a:r>
            <a:r>
              <a:rPr lang="en-US" altLang="ko-KR" dirty="0" err="1"/>
              <a:t>tf.Variable</a:t>
            </a:r>
            <a:r>
              <a:rPr lang="en-US" altLang="ko-KR" dirty="0"/>
              <a:t>([1,2,3])</a:t>
            </a:r>
          </a:p>
          <a:p>
            <a:pPr lvl="1"/>
            <a:r>
              <a:rPr lang="ko-KR" altLang="en-US" dirty="0"/>
              <a:t>그래프 내에서 값 변경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주로 모델 내에서 훈련시킬 값을 변수로 선언</a:t>
            </a:r>
            <a:endParaRPr lang="en-US" altLang="ko-KR" dirty="0"/>
          </a:p>
          <a:p>
            <a:r>
              <a:rPr lang="en-US" altLang="ko-KR" dirty="0"/>
              <a:t>placeholder</a:t>
            </a:r>
          </a:p>
          <a:p>
            <a:pPr lvl="1"/>
            <a:r>
              <a:rPr lang="en-US" altLang="ko-KR" dirty="0"/>
              <a:t>Placeholder ex) node = </a:t>
            </a:r>
            <a:r>
              <a:rPr lang="en-US" altLang="ko-KR" dirty="0" err="1"/>
              <a:t>tf.placeholder</a:t>
            </a:r>
            <a:r>
              <a:rPr lang="en-US" altLang="ko-KR" dirty="0"/>
              <a:t>(tf.float32, [None,3])</a:t>
            </a:r>
          </a:p>
          <a:p>
            <a:pPr lvl="1"/>
            <a:r>
              <a:rPr lang="ko-KR" altLang="en-US" dirty="0"/>
              <a:t>세션 </a:t>
            </a:r>
            <a:r>
              <a:rPr lang="ko-KR" altLang="en-US" dirty="0" smtClean="0"/>
              <a:t>실행 시 원하는 값을 값을 </a:t>
            </a:r>
            <a:r>
              <a:rPr lang="en-US" altLang="ko-KR" dirty="0"/>
              <a:t>feed</a:t>
            </a:r>
            <a:r>
              <a:rPr lang="ko-KR" altLang="en-US" dirty="0"/>
              <a:t>할 수 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인풋에 사용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DFA765-7AAD-4C17-AE03-126C9E58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59" y="5224235"/>
            <a:ext cx="4347941" cy="13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4ED37-D25C-4150-9AF2-0FBB5DF0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Mechanism</a:t>
            </a:r>
            <a:endParaRPr lang="ko-KR" altLang="en-US"/>
          </a:p>
        </p:txBody>
      </p:sp>
      <p:pic>
        <p:nvPicPr>
          <p:cNvPr id="7170" name="Picture 2" descr="tensorflow mechanicsì ëí ì´ë¯¸ì§ ê²ìê²°ê³¼">
            <a:extLst>
              <a:ext uri="{FF2B5EF4-FFF2-40B4-BE49-F238E27FC236}">
                <a16:creationId xmlns:a16="http://schemas.microsoft.com/office/drawing/2014/main" id="{39CD23AF-23F0-4763-B985-7DC0D043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4" y="1752226"/>
            <a:ext cx="7735614" cy="31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7E0F9-ACF3-4DF7-A683-A03EB182318B}"/>
              </a:ext>
            </a:extLst>
          </p:cNvPr>
          <p:cNvSpPr txBox="1"/>
          <p:nvPr/>
        </p:nvSpPr>
        <p:spPr>
          <a:xfrm>
            <a:off x="1187669" y="5255172"/>
            <a:ext cx="7297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그래프를 정의하고</a:t>
            </a:r>
            <a:r>
              <a:rPr lang="en-US" altLang="ko-KR" dirty="0"/>
              <a:t>(</a:t>
            </a:r>
            <a:r>
              <a:rPr lang="ko-KR" altLang="en-US" dirty="0"/>
              <a:t>모델을 만들고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세션을 통해 그래프를 </a:t>
            </a:r>
            <a:r>
              <a:rPr lang="en-US" altLang="ko-KR" dirty="0" err="1"/>
              <a:t>cpu</a:t>
            </a:r>
            <a:r>
              <a:rPr lang="en-US" altLang="ko-KR" dirty="0"/>
              <a:t>/</a:t>
            </a:r>
            <a:r>
              <a:rPr lang="en-US" altLang="ko-KR" dirty="0" err="1"/>
              <a:t>gpu</a:t>
            </a:r>
            <a:r>
              <a:rPr lang="ko-KR" altLang="en-US" dirty="0"/>
              <a:t>에 배정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placeholder</a:t>
            </a:r>
            <a:r>
              <a:rPr lang="ko-KR" altLang="en-US" dirty="0"/>
              <a:t>에 데이터를 </a:t>
            </a:r>
            <a:r>
              <a:rPr lang="en-US" altLang="ko-KR" dirty="0"/>
              <a:t>feed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Forward/backward propagation </a:t>
            </a:r>
            <a:r>
              <a:rPr lang="ko-KR" altLang="en-US" dirty="0" smtClean="0"/>
              <a:t>계산을 </a:t>
            </a:r>
            <a:r>
              <a:rPr lang="ko-KR" altLang="en-US" dirty="0"/>
              <a:t>통해 모델을 </a:t>
            </a:r>
            <a:r>
              <a:rPr lang="en-US" altLang="ko-KR" dirty="0"/>
              <a:t>fit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3C0F25-5C64-4094-9003-251BD048A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32" y="900066"/>
            <a:ext cx="2428441" cy="12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2DECE-0EF6-4487-A7BE-E2298E2B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D61749-C612-49ED-A287-62AE0F5685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291066"/>
            <a:ext cx="7921625" cy="1260475"/>
          </a:xfrm>
        </p:spPr>
        <p:txBody>
          <a:bodyPr/>
          <a:lstStyle/>
          <a:p>
            <a:r>
              <a:rPr lang="en-US" altLang="ko-KR" dirty="0"/>
              <a:t>pip install </a:t>
            </a:r>
            <a:r>
              <a:rPr lang="en-US" altLang="ko-KR" dirty="0" err="1"/>
              <a:t>tensorflow</a:t>
            </a:r>
            <a:r>
              <a:rPr lang="en-US" altLang="ko-KR" dirty="0"/>
              <a:t>		#</a:t>
            </a:r>
            <a:r>
              <a:rPr lang="en-US" altLang="ko-KR" dirty="0" smtClean="0"/>
              <a:t>python3.6</a:t>
            </a:r>
            <a:r>
              <a:rPr lang="ko-KR" altLang="en-US" dirty="0" smtClean="0"/>
              <a:t> </a:t>
            </a:r>
            <a:r>
              <a:rPr lang="ko-KR" altLang="en-US" dirty="0"/>
              <a:t>이상 </a:t>
            </a:r>
            <a:r>
              <a:rPr lang="en-US" altLang="ko-KR" dirty="0"/>
              <a:t>window/</a:t>
            </a:r>
            <a:r>
              <a:rPr lang="en-US" altLang="ko-KR" dirty="0" err="1"/>
              <a:t>linux</a:t>
            </a:r>
            <a:r>
              <a:rPr lang="en-US" altLang="ko-KR" dirty="0"/>
              <a:t>/</a:t>
            </a:r>
            <a:r>
              <a:rPr lang="en-US" altLang="ko-KR" dirty="0" err="1"/>
              <a:t>macOS</a:t>
            </a:r>
            <a:endParaRPr lang="en-US" altLang="ko-KR" dirty="0"/>
          </a:p>
          <a:p>
            <a:r>
              <a:rPr lang="en-US" altLang="ko-KR" dirty="0"/>
              <a:t>pip install </a:t>
            </a:r>
            <a:r>
              <a:rPr lang="en-US" altLang="ko-KR" dirty="0" err="1"/>
              <a:t>tensorflow-gpu</a:t>
            </a:r>
            <a:r>
              <a:rPr lang="en-US" altLang="ko-KR" dirty="0"/>
              <a:t>	#</a:t>
            </a:r>
            <a:r>
              <a:rPr lang="en-US" altLang="ko-KR" dirty="0" err="1"/>
              <a:t>gpu</a:t>
            </a:r>
            <a:r>
              <a:rPr lang="en-US" altLang="ko-KR" dirty="0"/>
              <a:t> version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D62BA-A8B6-4B9D-8FCB-165DFEF4AF45}"/>
              </a:ext>
            </a:extLst>
          </p:cNvPr>
          <p:cNvSpPr txBox="1"/>
          <p:nvPr/>
        </p:nvSpPr>
        <p:spPr>
          <a:xfrm>
            <a:off x="709418" y="2526719"/>
            <a:ext cx="79216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tensorflow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tf</a:t>
            </a:r>
            <a:endParaRPr lang="en-US" altLang="ko-KR" sz="1200" dirty="0"/>
          </a:p>
          <a:p>
            <a:r>
              <a:rPr lang="en-US" altLang="ko-KR" sz="1200" dirty="0" err="1"/>
              <a:t>tf</a:t>
            </a:r>
            <a:r>
              <a:rPr lang="en-US" altLang="ko-KR" sz="1200" dirty="0"/>
              <a:t>.__version__</a:t>
            </a:r>
          </a:p>
          <a:p>
            <a:r>
              <a:rPr lang="en-US" altLang="ko-KR" sz="1200" dirty="0"/>
              <a:t>## </a:t>
            </a:r>
            <a:r>
              <a:rPr lang="en-US" altLang="ko-KR" sz="1200" dirty="0" smtClean="0"/>
              <a:t>'1.4.0</a:t>
            </a:r>
            <a:r>
              <a:rPr lang="en-US" altLang="ko-KR" sz="1200" dirty="0"/>
              <a:t>'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Create a constant op</a:t>
            </a:r>
          </a:p>
          <a:p>
            <a:r>
              <a:rPr lang="en-US" altLang="ko-KR" sz="1200" dirty="0"/>
              <a:t># This op is added as a node to the default graph</a:t>
            </a:r>
          </a:p>
          <a:p>
            <a:r>
              <a:rPr lang="en-US" altLang="ko-KR" sz="1200" dirty="0"/>
              <a:t>hello = </a:t>
            </a:r>
            <a:r>
              <a:rPr lang="en-US" altLang="ko-KR" sz="1200" dirty="0" err="1"/>
              <a:t>tf.constant</a:t>
            </a:r>
            <a:r>
              <a:rPr lang="en-US" altLang="ko-KR" sz="1200" dirty="0"/>
              <a:t>("Hello, </a:t>
            </a:r>
            <a:r>
              <a:rPr lang="en-US" altLang="ko-KR" sz="1200" dirty="0" err="1"/>
              <a:t>TensorFlow</a:t>
            </a:r>
            <a:r>
              <a:rPr lang="en-US" altLang="ko-KR" sz="1200" dirty="0"/>
              <a:t>!")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start a TF session</a:t>
            </a:r>
          </a:p>
          <a:p>
            <a:r>
              <a:rPr lang="en-US" altLang="ko-KR" sz="1200" dirty="0" err="1"/>
              <a:t>sess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tf.Session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run the op and get result</a:t>
            </a:r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(hello))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## </a:t>
            </a:r>
            <a:r>
              <a:rPr lang="en-US" altLang="ko-KR" sz="1200" dirty="0" err="1"/>
              <a:t>b'Hello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TensorFlow</a:t>
            </a:r>
            <a:r>
              <a:rPr lang="en-US" altLang="ko-KR" sz="1200" dirty="0"/>
              <a:t>!'</a:t>
            </a:r>
          </a:p>
          <a:p>
            <a:endParaRPr lang="en-US" altLang="ko-KR" sz="1200" dirty="0"/>
          </a:p>
          <a:p>
            <a:r>
              <a:rPr lang="en-US" altLang="ko-KR" sz="1200" dirty="0"/>
              <a:t>3 # a rank 0 tensor; this is a scalar with shape []</a:t>
            </a:r>
          </a:p>
          <a:p>
            <a:r>
              <a:rPr lang="en-US" altLang="ko-KR" sz="1200" dirty="0"/>
              <a:t>[1. ,2., 3.] # a rank 1 tensor; this is a vector with shape [3]</a:t>
            </a:r>
          </a:p>
          <a:p>
            <a:r>
              <a:rPr lang="en-US" altLang="ko-KR" sz="1200" dirty="0"/>
              <a:t>[[1., 2., 3.], [4., 5., 6.]] # a rank 2 tensor; a matrix with shape [2, 3]</a:t>
            </a:r>
          </a:p>
          <a:p>
            <a:r>
              <a:rPr lang="en-US" altLang="ko-KR" sz="1200" dirty="0"/>
              <a:t>[[[1., 2., 3.]], [[7., 8., 9.]]] # a rank 3 tensor with shape [2, 1, 3]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59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EFD0E-E12C-45DB-A540-54F04A17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Graph/Session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39E4DC-B349-41F7-839C-988A4C84F8CB}"/>
              </a:ext>
            </a:extLst>
          </p:cNvPr>
          <p:cNvSpPr/>
          <p:nvPr/>
        </p:nvSpPr>
        <p:spPr>
          <a:xfrm>
            <a:off x="783020" y="217149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g1 = tf.Graph()</a:t>
            </a:r>
          </a:p>
          <a:p>
            <a:r>
              <a:rPr lang="ko-KR" altLang="en-US" sz="1200"/>
              <a:t>with g1.as_default():</a:t>
            </a:r>
          </a:p>
          <a:p>
            <a:r>
              <a:rPr lang="ko-KR" altLang="en-US" sz="1200"/>
              <a:t>    c1 = tf.constant([2.,2.,2.])    </a:t>
            </a:r>
          </a:p>
          <a:p>
            <a:r>
              <a:rPr lang="ko-KR" altLang="en-US" sz="1200"/>
              <a:t>    v1 = tf.Variable(tf.zeros(3))</a:t>
            </a:r>
          </a:p>
          <a:p>
            <a:r>
              <a:rPr lang="ko-KR" altLang="en-US" sz="1200"/>
              <a:t>    a1 = tf.add(c1, v1)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/>
              <a:t>g2 = tf.Graph()</a:t>
            </a:r>
          </a:p>
          <a:p>
            <a:r>
              <a:rPr lang="en-US" altLang="ko-KR" sz="1200"/>
              <a:t>with g2.as_default():</a:t>
            </a:r>
          </a:p>
          <a:p>
            <a:r>
              <a:rPr lang="en-US" altLang="ko-KR" sz="1200"/>
              <a:t>    c2 = tf.constant([4.,4.,4.])    </a:t>
            </a:r>
          </a:p>
          <a:p>
            <a:r>
              <a:rPr lang="en-US" altLang="ko-KR" sz="1200"/>
              <a:t>    v2 = tf.Variable(tf.zeros(3))</a:t>
            </a:r>
          </a:p>
          <a:p>
            <a:r>
              <a:rPr lang="en-US" altLang="ko-KR" sz="1200"/>
              <a:t>    a2 = tf.add(c2, v2)</a:t>
            </a:r>
          </a:p>
          <a:p>
            <a:endParaRPr lang="en-US" altLang="ko-KR" sz="1200"/>
          </a:p>
          <a:p>
            <a:r>
              <a:rPr lang="en-US" altLang="ko-KR" sz="1200"/>
              <a:t>with tf.Session(graph = g1) as sess:</a:t>
            </a:r>
          </a:p>
          <a:p>
            <a:r>
              <a:rPr lang="en-US" altLang="ko-KR" sz="1200"/>
              <a:t>    sess.run(tf.global_variables_initializer())</a:t>
            </a:r>
          </a:p>
          <a:p>
            <a:r>
              <a:rPr lang="en-US" altLang="ko-KR" sz="1200"/>
              <a:t>    print(sess.run(a1))</a:t>
            </a:r>
          </a:p>
          <a:p>
            <a:r>
              <a:rPr lang="en-US" altLang="ko-KR" sz="1200"/>
              <a:t>#[2., 2., 2.]</a:t>
            </a:r>
          </a:p>
          <a:p>
            <a:endParaRPr lang="en-US" altLang="ko-KR" sz="1200"/>
          </a:p>
          <a:p>
            <a:r>
              <a:rPr lang="en-US" altLang="ko-KR" sz="1200"/>
              <a:t>with tf.Session(graph = g2) as sess:</a:t>
            </a:r>
          </a:p>
          <a:p>
            <a:r>
              <a:rPr lang="en-US" altLang="ko-KR" sz="1200"/>
              <a:t>    sess.run(tf.global_variables_initializer())</a:t>
            </a:r>
          </a:p>
          <a:p>
            <a:r>
              <a:rPr lang="en-US" altLang="ko-KR" sz="1200"/>
              <a:t>    print(sess.run(a2))</a:t>
            </a:r>
          </a:p>
          <a:p>
            <a:r>
              <a:rPr lang="en-US" altLang="ko-KR" sz="1200"/>
              <a:t>#[4., 4., 4.]</a:t>
            </a:r>
            <a:endParaRPr lang="ko-KR" alt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8A451-8E2A-49C1-9F57-9D5B447C0C6F}"/>
              </a:ext>
            </a:extLst>
          </p:cNvPr>
          <p:cNvSpPr txBox="1"/>
          <p:nvPr/>
        </p:nvSpPr>
        <p:spPr>
          <a:xfrm>
            <a:off x="783020" y="1654644"/>
            <a:ext cx="678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여러 개의 그래프를 명시적으로 만들어두고 각각 세션에 할당이 가능하다</a:t>
            </a:r>
          </a:p>
        </p:txBody>
      </p:sp>
    </p:spTree>
    <p:extLst>
      <p:ext uri="{BB962C8B-B14F-4D97-AF65-F5344CB8AC3E}">
        <p14:creationId xmlns:p14="http://schemas.microsoft.com/office/powerpoint/2010/main" val="21860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AB8CF-43D4-4CF3-844D-45FD26B7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기초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0B55C-2445-4EC2-8649-EF3925695CD3}"/>
              </a:ext>
            </a:extLst>
          </p:cNvPr>
          <p:cNvSpPr txBox="1"/>
          <p:nvPr/>
        </p:nvSpPr>
        <p:spPr>
          <a:xfrm>
            <a:off x="641130" y="2108558"/>
            <a:ext cx="83557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node1 = </a:t>
            </a:r>
            <a:r>
              <a:rPr lang="en-US" altLang="ko-KR" sz="1200" dirty="0" err="1"/>
              <a:t>tf.constant</a:t>
            </a:r>
            <a:r>
              <a:rPr lang="en-US" altLang="ko-KR" sz="1200" dirty="0"/>
              <a:t>(3.0, tf.float32)</a:t>
            </a:r>
          </a:p>
          <a:p>
            <a:r>
              <a:rPr lang="en-US" altLang="ko-KR" sz="1200" dirty="0"/>
              <a:t>node2 = </a:t>
            </a:r>
            <a:r>
              <a:rPr lang="en-US" altLang="ko-KR" sz="1200" dirty="0" err="1" smtClean="0"/>
              <a:t>tf.constant</a:t>
            </a:r>
            <a:r>
              <a:rPr lang="en-US" altLang="ko-KR" sz="1200" dirty="0"/>
              <a:t>(4.0 , name=</a:t>
            </a:r>
            <a:r>
              <a:rPr lang="en-US" altLang="ko-KR" sz="1200" dirty="0" smtClean="0"/>
              <a:t>'my_node2‘)# </a:t>
            </a:r>
            <a:r>
              <a:rPr lang="en-US" altLang="ko-KR" sz="1200" dirty="0"/>
              <a:t>also tf.float32 implicitly</a:t>
            </a:r>
          </a:p>
          <a:p>
            <a:r>
              <a:rPr lang="en-US" altLang="ko-KR" sz="1200" dirty="0"/>
              <a:t>node3 = </a:t>
            </a:r>
            <a:r>
              <a:rPr lang="en-US" altLang="ko-KR" sz="1200" dirty="0" err="1"/>
              <a:t>tf.add</a:t>
            </a:r>
            <a:r>
              <a:rPr lang="en-US" altLang="ko-KR" sz="1200" dirty="0"/>
              <a:t>(node1, node2)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print("node1:", node1, "node2:", node2)</a:t>
            </a:r>
          </a:p>
          <a:p>
            <a:r>
              <a:rPr lang="en-US" altLang="ko-KR" sz="1200" dirty="0"/>
              <a:t>print("node3: ", node3)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## node1: Tensor("Const_1:0", shape=(), </a:t>
            </a:r>
            <a:r>
              <a:rPr lang="en-US" altLang="ko-KR" sz="1200" dirty="0" err="1">
                <a:solidFill>
                  <a:srgbClr val="FF0000"/>
                </a:solidFill>
              </a:rPr>
              <a:t>dtype</a:t>
            </a:r>
            <a:r>
              <a:rPr lang="en-US" altLang="ko-KR" sz="1200" dirty="0">
                <a:solidFill>
                  <a:srgbClr val="FF0000"/>
                </a:solidFill>
              </a:rPr>
              <a:t>=float32) node2: Tensor("Const_2:0", shape=(), </a:t>
            </a:r>
            <a:r>
              <a:rPr lang="en-US" altLang="ko-KR" sz="1200" dirty="0" err="1">
                <a:solidFill>
                  <a:srgbClr val="FF0000"/>
                </a:solidFill>
              </a:rPr>
              <a:t>dtype</a:t>
            </a:r>
            <a:r>
              <a:rPr lang="en-US" altLang="ko-KR" sz="1200" dirty="0">
                <a:solidFill>
                  <a:srgbClr val="FF0000"/>
                </a:solidFill>
              </a:rPr>
              <a:t>=float32)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## node3:  Tensor("Add:0", shape=(), </a:t>
            </a:r>
            <a:r>
              <a:rPr lang="en-US" altLang="ko-KR" sz="1200" dirty="0" err="1">
                <a:solidFill>
                  <a:srgbClr val="FF0000"/>
                </a:solidFill>
              </a:rPr>
              <a:t>dtype</a:t>
            </a:r>
            <a:r>
              <a:rPr lang="en-US" altLang="ko-KR" sz="1200" dirty="0">
                <a:solidFill>
                  <a:srgbClr val="FF0000"/>
                </a:solidFill>
              </a:rPr>
              <a:t>=float32)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sess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tf.Session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print("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(node1, node2): ",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([node1, node2]))</a:t>
            </a:r>
          </a:p>
          <a:p>
            <a:r>
              <a:rPr lang="en-US" altLang="ko-KR" sz="1200" dirty="0"/>
              <a:t>print("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(node3): ",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(node3))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## </a:t>
            </a:r>
            <a:r>
              <a:rPr lang="en-US" altLang="ko-KR" sz="1200" dirty="0" err="1">
                <a:solidFill>
                  <a:srgbClr val="FF0000"/>
                </a:solidFill>
              </a:rPr>
              <a:t>sess.run</a:t>
            </a:r>
            <a:r>
              <a:rPr lang="en-US" altLang="ko-KR" sz="1200" dirty="0">
                <a:solidFill>
                  <a:srgbClr val="FF0000"/>
                </a:solidFill>
              </a:rPr>
              <a:t>(node1, node2):  [3.0, 4.0]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## </a:t>
            </a:r>
            <a:r>
              <a:rPr lang="en-US" altLang="ko-KR" sz="1200" dirty="0" err="1">
                <a:solidFill>
                  <a:srgbClr val="FF0000"/>
                </a:solidFill>
              </a:rPr>
              <a:t>sess.run</a:t>
            </a:r>
            <a:r>
              <a:rPr lang="en-US" altLang="ko-KR" sz="1200" dirty="0">
                <a:solidFill>
                  <a:srgbClr val="FF0000"/>
                </a:solidFill>
              </a:rPr>
              <a:t>(node3):  7.0</a:t>
            </a:r>
          </a:p>
          <a:p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7" y="5573706"/>
            <a:ext cx="3667125" cy="666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91294" y="5924867"/>
            <a:ext cx="938150" cy="3333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5674" y="6328350"/>
            <a:ext cx="4427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나중에 변수들이 많아지고 모델을 저장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로드 할 때엔 이름이 중요해 짐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1F3B3-100F-496D-AB97-47E84AD6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 </a:t>
            </a:r>
            <a:r>
              <a:rPr lang="ko-KR" altLang="en-US"/>
              <a:t>기초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1E18AA-3B65-49FC-8D7D-42079A3B9F73}"/>
              </a:ext>
            </a:extLst>
          </p:cNvPr>
          <p:cNvSpPr/>
          <p:nvPr/>
        </p:nvSpPr>
        <p:spPr>
          <a:xfrm>
            <a:off x="694319" y="1636681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a = </a:t>
            </a:r>
            <a:r>
              <a:rPr lang="en-US" altLang="ko-KR" sz="1200" dirty="0" err="1"/>
              <a:t>tf.placeholder</a:t>
            </a:r>
            <a:r>
              <a:rPr lang="en-US" altLang="ko-KR" sz="1200" dirty="0"/>
              <a:t>(tf.float32)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tf.placeholder</a:t>
            </a:r>
            <a:r>
              <a:rPr lang="en-US" altLang="ko-KR" sz="1200" dirty="0"/>
              <a:t>(tf.float32)</a:t>
            </a:r>
          </a:p>
          <a:p>
            <a:r>
              <a:rPr lang="en-US" altLang="ko-KR" sz="1200" dirty="0" err="1"/>
              <a:t>adder_node</a:t>
            </a:r>
            <a:r>
              <a:rPr lang="en-US" altLang="ko-KR" sz="1200" dirty="0"/>
              <a:t> = a + b  # + provides a shortcut for </a:t>
            </a:r>
            <a:r>
              <a:rPr lang="en-US" altLang="ko-KR" sz="1200" dirty="0" err="1"/>
              <a:t>tf.add</a:t>
            </a:r>
            <a:r>
              <a:rPr lang="en-US" altLang="ko-KR" sz="1200" dirty="0"/>
              <a:t>(a, b)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adder_node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={a: 3, b: 4.5}))</a:t>
            </a:r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adder_node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={a: [1,3], b: [2, 4]}))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## 7.5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## [ 3.  7.]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add_and_triple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adder_node</a:t>
            </a:r>
            <a:r>
              <a:rPr lang="en-US" altLang="ko-KR" sz="1200" dirty="0"/>
              <a:t> * 3.</a:t>
            </a:r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add_and_triple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={a: 3, b:4.5}))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 22.5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319" y="4750130"/>
            <a:ext cx="49310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# shape</a:t>
            </a:r>
            <a:r>
              <a:rPr lang="ko-KR" altLang="en-US" sz="1200" dirty="0" smtClean="0">
                <a:solidFill>
                  <a:srgbClr val="FF0000"/>
                </a:solidFill>
              </a:rPr>
              <a:t>를 명시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tf.placeholder</a:t>
            </a:r>
            <a:r>
              <a:rPr lang="en-US" altLang="ko-KR" sz="1200" dirty="0"/>
              <a:t>(tf.float32)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tf.placeholder</a:t>
            </a:r>
            <a:r>
              <a:rPr lang="en-US" altLang="ko-KR" sz="1200" dirty="0"/>
              <a:t>(shape=[None, 1],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=tf.float32)</a:t>
            </a:r>
          </a:p>
          <a:p>
            <a:r>
              <a:rPr lang="en-US" altLang="ko-KR" sz="1200" dirty="0" err="1"/>
              <a:t>adder_node</a:t>
            </a:r>
            <a:r>
              <a:rPr lang="en-US" altLang="ko-KR" sz="1200" dirty="0"/>
              <a:t> = a + b  # + provides a shortcut for </a:t>
            </a:r>
            <a:r>
              <a:rPr lang="en-US" altLang="ko-KR" sz="1200" dirty="0" err="1"/>
              <a:t>tf.add</a:t>
            </a:r>
            <a:r>
              <a:rPr lang="en-US" altLang="ko-KR" sz="1200" dirty="0"/>
              <a:t>(a, b)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adder_node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={a: [[2],[2],[2]], b: [[3],[4],[5</a:t>
            </a:r>
            <a:r>
              <a:rPr lang="en-US" altLang="ko-KR" sz="1200" dirty="0" smtClean="0"/>
              <a:t>]]}))</a:t>
            </a:r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## [[5</a:t>
            </a:r>
            <a:r>
              <a:rPr lang="en-US" altLang="ko-KR" sz="1200" dirty="0" smtClean="0">
                <a:solidFill>
                  <a:srgbClr val="FF0000"/>
                </a:solidFill>
              </a:rPr>
              <a:t>.] [6.] [</a:t>
            </a:r>
            <a:r>
              <a:rPr lang="en-US" altLang="ko-KR" sz="1200" dirty="0">
                <a:solidFill>
                  <a:srgbClr val="FF0000"/>
                </a:solidFill>
              </a:rPr>
              <a:t>7.]]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5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E9B70-4C86-45C2-AFA7-E689889A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Linear Regression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970C6-C92C-4672-94B1-FBDBB9335920}"/>
              </a:ext>
            </a:extLst>
          </p:cNvPr>
          <p:cNvSpPr txBox="1"/>
          <p:nvPr/>
        </p:nvSpPr>
        <p:spPr>
          <a:xfrm>
            <a:off x="683171" y="2564524"/>
            <a:ext cx="50344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X and Y data</a:t>
            </a:r>
          </a:p>
          <a:p>
            <a:r>
              <a:rPr lang="en-US" altLang="ko-KR" sz="1200" dirty="0" err="1"/>
              <a:t>x_train</a:t>
            </a:r>
            <a:r>
              <a:rPr lang="en-US" altLang="ko-KR" sz="1200" dirty="0"/>
              <a:t> = [1, 2, 3]</a:t>
            </a:r>
          </a:p>
          <a:p>
            <a:r>
              <a:rPr lang="en-US" altLang="ko-KR" sz="1200" dirty="0" err="1"/>
              <a:t>y_train</a:t>
            </a:r>
            <a:r>
              <a:rPr lang="en-US" altLang="ko-KR" sz="1200" dirty="0"/>
              <a:t> = [1, 2, 3]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Try to find values for W and b to compute </a:t>
            </a:r>
            <a:r>
              <a:rPr lang="en-US" altLang="ko-KR" sz="1200" dirty="0" err="1"/>
              <a:t>y_data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x_data</a:t>
            </a:r>
            <a:r>
              <a:rPr lang="en-US" altLang="ko-KR" sz="1200" dirty="0"/>
              <a:t> * W + b</a:t>
            </a:r>
          </a:p>
          <a:p>
            <a:r>
              <a:rPr lang="en-US" altLang="ko-KR" sz="1200" dirty="0"/>
              <a:t># We know that W should be 1 and b should be 0</a:t>
            </a:r>
          </a:p>
          <a:p>
            <a:r>
              <a:rPr lang="en-US" altLang="ko-KR" sz="1200" dirty="0"/>
              <a:t># But let </a:t>
            </a:r>
            <a:r>
              <a:rPr lang="en-US" altLang="ko-KR" sz="1200" dirty="0" err="1"/>
              <a:t>TensorFlow</a:t>
            </a:r>
            <a:r>
              <a:rPr lang="en-US" altLang="ko-KR" sz="1200" dirty="0"/>
              <a:t> figure it out</a:t>
            </a:r>
          </a:p>
          <a:p>
            <a:r>
              <a:rPr lang="en-US" altLang="ko-KR" sz="1200" dirty="0"/>
              <a:t>W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([1]), name='weight')</a:t>
            </a:r>
          </a:p>
          <a:p>
            <a:r>
              <a:rPr lang="en-US" altLang="ko-KR" sz="1200" dirty="0"/>
              <a:t>b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([1]), name='bias')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Our hypothesis </a:t>
            </a:r>
            <a:r>
              <a:rPr lang="en-US" altLang="ko-KR" sz="1200" dirty="0" err="1"/>
              <a:t>XW+b</a:t>
            </a:r>
            <a:endParaRPr lang="en-US" altLang="ko-KR" sz="1200" dirty="0"/>
          </a:p>
          <a:p>
            <a:r>
              <a:rPr lang="en-US" altLang="ko-KR" sz="1200" dirty="0"/>
              <a:t>hypothesis = </a:t>
            </a:r>
            <a:r>
              <a:rPr lang="en-US" altLang="ko-KR" sz="1200" dirty="0" err="1"/>
              <a:t>x_train</a:t>
            </a:r>
            <a:r>
              <a:rPr lang="en-US" altLang="ko-KR" sz="1200" dirty="0"/>
              <a:t> * W + b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24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F51C2-7B3F-4599-94FF-C98DBBBC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Linear Regression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D95DA8-F992-4F97-A146-ABF16AA3BFDF}"/>
              </a:ext>
            </a:extLst>
          </p:cNvPr>
          <p:cNvSpPr/>
          <p:nvPr/>
        </p:nvSpPr>
        <p:spPr>
          <a:xfrm>
            <a:off x="625366" y="228026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# cost/loss function</a:t>
            </a:r>
          </a:p>
          <a:p>
            <a:r>
              <a:rPr lang="en-US" altLang="ko-KR" sz="1200" dirty="0"/>
              <a:t>cost = </a:t>
            </a:r>
            <a:r>
              <a:rPr lang="en-US" altLang="ko-KR" sz="1200" dirty="0" err="1"/>
              <a:t>tf.reduce_mean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tf.square</a:t>
            </a:r>
            <a:r>
              <a:rPr lang="en-US" altLang="ko-KR" sz="1200" dirty="0"/>
              <a:t>(hypothesis - </a:t>
            </a:r>
            <a:r>
              <a:rPr lang="en-US" altLang="ko-KR" sz="1200" dirty="0" err="1"/>
              <a:t>y_train</a:t>
            </a:r>
            <a:r>
              <a:rPr lang="en-US" altLang="ko-KR" sz="1200" dirty="0"/>
              <a:t>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Minimize</a:t>
            </a:r>
          </a:p>
          <a:p>
            <a:r>
              <a:rPr lang="en-US" altLang="ko-KR" sz="1200" dirty="0"/>
              <a:t>optimizer = </a:t>
            </a:r>
            <a:r>
              <a:rPr lang="en-US" altLang="ko-KR" sz="1200" dirty="0" err="1"/>
              <a:t>tf.train.GradientDescentOptimizer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learning_rate</a:t>
            </a:r>
            <a:r>
              <a:rPr lang="en-US" altLang="ko-KR" sz="1200" dirty="0"/>
              <a:t>=0.01)</a:t>
            </a:r>
          </a:p>
          <a:p>
            <a:r>
              <a:rPr lang="en-US" altLang="ko-KR" sz="1200" dirty="0"/>
              <a:t>train = </a:t>
            </a:r>
            <a:r>
              <a:rPr lang="en-US" altLang="ko-KR" sz="1200" dirty="0" err="1"/>
              <a:t>optimizer.minimize</a:t>
            </a:r>
            <a:r>
              <a:rPr lang="en-US" altLang="ko-KR" sz="1200" dirty="0"/>
              <a:t>(cost)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Launch the graph in a session.</a:t>
            </a:r>
          </a:p>
          <a:p>
            <a:r>
              <a:rPr lang="en-US" altLang="ko-KR" sz="1200" dirty="0" err="1"/>
              <a:t>sess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tf.Session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# Initializes global variables in the graph.</a:t>
            </a:r>
          </a:p>
          <a:p>
            <a:r>
              <a:rPr lang="en-US" altLang="ko-KR" sz="1200" dirty="0" err="1">
                <a:solidFill>
                  <a:srgbClr val="FF0000"/>
                </a:solidFill>
              </a:rPr>
              <a:t>sess.run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 err="1">
                <a:solidFill>
                  <a:srgbClr val="FF0000"/>
                </a:solidFill>
              </a:rPr>
              <a:t>tf.global_variables_initializer</a:t>
            </a:r>
            <a:r>
              <a:rPr lang="en-US" altLang="ko-KR" sz="1200" dirty="0">
                <a:solidFill>
                  <a:srgbClr val="FF0000"/>
                </a:solidFill>
              </a:rPr>
              <a:t>())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Fit the line</a:t>
            </a:r>
          </a:p>
          <a:p>
            <a:r>
              <a:rPr lang="en-US" altLang="ko-KR" sz="1200" dirty="0"/>
              <a:t>for step in range(2001):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(train)</a:t>
            </a:r>
          </a:p>
          <a:p>
            <a:r>
              <a:rPr lang="en-US" altLang="ko-KR" sz="1200" dirty="0"/>
              <a:t>    if step % 20 == 0:</a:t>
            </a:r>
          </a:p>
          <a:p>
            <a:r>
              <a:rPr lang="en-US" altLang="ko-KR" sz="1200" dirty="0"/>
              <a:t>        print(step,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(cost),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(W),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(b))</a:t>
            </a:r>
          </a:p>
        </p:txBody>
      </p:sp>
      <p:pic>
        <p:nvPicPr>
          <p:cNvPr id="1026" name="Picture 2" descr="mean square error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163" y="2227584"/>
            <a:ext cx="2264558" cy="62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90A53-7E04-4165-A0E3-C6C58450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Linear Regression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09BCD-A7AD-4DC5-BCE9-8A44DFDAFF3E}"/>
              </a:ext>
            </a:extLst>
          </p:cNvPr>
          <p:cNvSpPr txBox="1"/>
          <p:nvPr/>
        </p:nvSpPr>
        <p:spPr>
          <a:xfrm>
            <a:off x="515644" y="1933904"/>
            <a:ext cx="5465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# Learns best fit W:[ 1.],  b:[ 0.]</a:t>
            </a:r>
          </a:p>
          <a:p>
            <a:endParaRPr lang="en-US" altLang="ko-KR" sz="1200"/>
          </a:p>
          <a:p>
            <a:r>
              <a:rPr lang="en-US" altLang="ko-KR" sz="1200"/>
              <a:t>'''</a:t>
            </a:r>
          </a:p>
          <a:p>
            <a:r>
              <a:rPr lang="en-US" altLang="ko-KR" sz="1200"/>
              <a:t>0 2.82329 [ 2.12867713] [-0.85235667]</a:t>
            </a:r>
          </a:p>
          <a:p>
            <a:r>
              <a:rPr lang="en-US" altLang="ko-KR" sz="1200"/>
              <a:t>20 0.190351 [ 1.53392804] [-1.05059612]</a:t>
            </a:r>
          </a:p>
          <a:p>
            <a:r>
              <a:rPr lang="en-US" altLang="ko-KR" sz="1200"/>
              <a:t>40 0.151357 [ 1.45725465] [-1.02391243]</a:t>
            </a:r>
          </a:p>
          <a:p>
            <a:r>
              <a:rPr lang="en-US" altLang="ko-KR" sz="1200"/>
              <a:t>...</a:t>
            </a:r>
          </a:p>
          <a:p>
            <a:r>
              <a:rPr lang="en-US" altLang="ko-KR" sz="1200"/>
              <a:t>1920 1.77484e-05 [ 1.00489295] [-0.01112291]</a:t>
            </a:r>
          </a:p>
          <a:p>
            <a:r>
              <a:rPr lang="en-US" altLang="ko-KR" sz="1200"/>
              <a:t>1940 1.61197e-05 [ 1.00466311] [-0.01060018]</a:t>
            </a:r>
          </a:p>
          <a:p>
            <a:r>
              <a:rPr lang="en-US" altLang="ko-KR" sz="1200"/>
              <a:t>1960 1.46397e-05 [ 1.004444] [-0.01010205]</a:t>
            </a:r>
          </a:p>
          <a:p>
            <a:r>
              <a:rPr lang="en-US" altLang="ko-KR" sz="1200"/>
              <a:t>1980 1.32962e-05 [ 1.00423515] [-0.00962736]</a:t>
            </a:r>
          </a:p>
          <a:p>
            <a:r>
              <a:rPr lang="en-US" altLang="ko-KR" sz="1200"/>
              <a:t>2000 1.20761e-05 [ 1.00403607] [-0.00917497]</a:t>
            </a:r>
            <a:endParaRPr lang="ko-KR" altLang="en-US" sz="1200"/>
          </a:p>
        </p:txBody>
      </p:sp>
      <p:sp>
        <p:nvSpPr>
          <p:cNvPr id="5" name="직사각형 4"/>
          <p:cNvSpPr/>
          <p:nvPr/>
        </p:nvSpPr>
        <p:spPr>
          <a:xfrm>
            <a:off x="1900052" y="3922600"/>
            <a:ext cx="2208810" cy="3333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0052" y="4449307"/>
            <a:ext cx="2980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W = 1, b = 0 </a:t>
            </a:r>
            <a:r>
              <a:rPr lang="ko-KR" altLang="en-US" sz="1200" dirty="0" smtClean="0">
                <a:solidFill>
                  <a:srgbClr val="FF0000"/>
                </a:solidFill>
              </a:rPr>
              <a:t>로 잘 수렴하는 것을 볼 수 있음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15306B9-4402-42DF-85BE-8C533C37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실</a:t>
            </a:r>
            <a:r>
              <a:rPr lang="ko-KR" altLang="en-US" dirty="0" smtClean="0"/>
              <a:t>습 코드 및 데이터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B8E2D4-33A0-4C12-BD10-05B9F06E7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0"/>
          <a:stretch/>
        </p:blipFill>
        <p:spPr>
          <a:xfrm>
            <a:off x="590871" y="1935134"/>
            <a:ext cx="6048375" cy="3390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757412-5EE6-4814-826B-8D5CB2123D70}"/>
              </a:ext>
            </a:extLst>
          </p:cNvPr>
          <p:cNvSpPr txBox="1"/>
          <p:nvPr/>
        </p:nvSpPr>
        <p:spPr>
          <a:xfrm>
            <a:off x="5158712" y="2129515"/>
            <a:ext cx="2961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네이버 뮤비 리뷰</a:t>
            </a:r>
            <a:r>
              <a:rPr lang="en-US" altLang="ko-KR" sz="1100">
                <a:solidFill>
                  <a:srgbClr val="FF0000"/>
                </a:solidFill>
              </a:rPr>
              <a:t>, tensorflow word2vec </a:t>
            </a:r>
            <a:r>
              <a:rPr lang="ko-KR" altLang="en-US" sz="1100">
                <a:solidFill>
                  <a:srgbClr val="FF0000"/>
                </a:solidFill>
              </a:rPr>
              <a:t>코퍼스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CC8CA-5826-4423-ACBB-8F58BB6AF545}"/>
              </a:ext>
            </a:extLst>
          </p:cNvPr>
          <p:cNvSpPr txBox="1"/>
          <p:nvPr/>
        </p:nvSpPr>
        <p:spPr>
          <a:xfrm>
            <a:off x="5158712" y="2509274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MNIST</a:t>
            </a:r>
            <a:r>
              <a:rPr lang="ko-KR" altLang="en-US" sz="1100">
                <a:solidFill>
                  <a:srgbClr val="FF0000"/>
                </a:solidFill>
              </a:rPr>
              <a:t> </a:t>
            </a:r>
            <a:r>
              <a:rPr lang="en-US" altLang="ko-KR" sz="1100">
                <a:solidFill>
                  <a:srgbClr val="FF0000"/>
                </a:solidFill>
              </a:rPr>
              <a:t>dataset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118AB-628C-4E4B-9397-5CC99E145A57}"/>
              </a:ext>
            </a:extLst>
          </p:cNvPr>
          <p:cNvSpPr txBox="1"/>
          <p:nvPr/>
        </p:nvSpPr>
        <p:spPr>
          <a:xfrm>
            <a:off x="5158712" y="2742652"/>
            <a:ext cx="26100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노래 가사 장르 예측 </a:t>
            </a:r>
            <a:r>
              <a:rPr lang="en-US" altLang="ko-KR" sz="1100">
                <a:solidFill>
                  <a:srgbClr val="FF0000"/>
                </a:solidFill>
              </a:rPr>
              <a:t>CNN/RNN </a:t>
            </a:r>
            <a:r>
              <a:rPr lang="ko-KR" altLang="en-US" sz="1100">
                <a:solidFill>
                  <a:srgbClr val="FF0000"/>
                </a:solidFill>
              </a:rPr>
              <a:t>및 데이터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335E06-A28A-4AEF-A557-4B0452BB683D}"/>
              </a:ext>
            </a:extLst>
          </p:cNvPr>
          <p:cNvSpPr txBox="1"/>
          <p:nvPr/>
        </p:nvSpPr>
        <p:spPr>
          <a:xfrm>
            <a:off x="5170632" y="3058412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seq 2 seq </a:t>
            </a:r>
            <a:r>
              <a:rPr lang="ko-KR" altLang="en-US" sz="1100">
                <a:solidFill>
                  <a:srgbClr val="FF0000"/>
                </a:solidFill>
              </a:rPr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6D94B-95E4-44CB-9A7F-A2338750FDC3}"/>
              </a:ext>
            </a:extLst>
          </p:cNvPr>
          <p:cNvSpPr txBox="1"/>
          <p:nvPr/>
        </p:nvSpPr>
        <p:spPr>
          <a:xfrm>
            <a:off x="6418672" y="3664584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hunkim </a:t>
            </a:r>
            <a:r>
              <a:rPr lang="ko-KR" altLang="en-US" sz="1100">
                <a:solidFill>
                  <a:srgbClr val="FF0000"/>
                </a:solidFill>
              </a:rPr>
              <a:t>교수님 자료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145963-E830-413C-876B-F203CDAB6E6A}"/>
              </a:ext>
            </a:extLst>
          </p:cNvPr>
          <p:cNvSpPr txBox="1"/>
          <p:nvPr/>
        </p:nvSpPr>
        <p:spPr>
          <a:xfrm>
            <a:off x="6418672" y="3837724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hunkim </a:t>
            </a:r>
            <a:r>
              <a:rPr lang="ko-KR" altLang="en-US" sz="1100">
                <a:solidFill>
                  <a:srgbClr val="FF0000"/>
                </a:solidFill>
              </a:rPr>
              <a:t>교수님 자료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A0D9-EA67-4348-8B38-4488713F8C22}"/>
              </a:ext>
            </a:extLst>
          </p:cNvPr>
          <p:cNvSpPr txBox="1"/>
          <p:nvPr/>
        </p:nvSpPr>
        <p:spPr>
          <a:xfrm>
            <a:off x="6450072" y="4455711"/>
            <a:ext cx="16033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linear</a:t>
            </a:r>
            <a:r>
              <a:rPr lang="ko-KR" altLang="en-US" sz="1100">
                <a:solidFill>
                  <a:srgbClr val="FF0000"/>
                </a:solidFill>
              </a:rPr>
              <a:t> </a:t>
            </a:r>
            <a:r>
              <a:rPr lang="en-US" altLang="ko-KR" sz="1100">
                <a:solidFill>
                  <a:srgbClr val="FF0000"/>
                </a:solidFill>
              </a:rPr>
              <a:t>regression,</a:t>
            </a:r>
            <a:r>
              <a:rPr lang="ko-KR" altLang="en-US" sz="1100">
                <a:solidFill>
                  <a:srgbClr val="FF0000"/>
                </a:solidFill>
              </a:rPr>
              <a:t> </a:t>
            </a:r>
            <a:r>
              <a:rPr lang="en-US" altLang="ko-KR" sz="1100">
                <a:solidFill>
                  <a:srgbClr val="FF0000"/>
                </a:solidFill>
              </a:rPr>
              <a:t>MLP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D8FA3-F532-447C-A666-7D52D4018865}"/>
              </a:ext>
            </a:extLst>
          </p:cNvPr>
          <p:cNvSpPr txBox="1"/>
          <p:nvPr/>
        </p:nvSpPr>
        <p:spPr>
          <a:xfrm>
            <a:off x="6428172" y="4628573"/>
            <a:ext cx="25266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rgbClr val="FF0000"/>
                </a:solidFill>
              </a:rPr>
              <a:t>optimizers, dropout, BN, tensorboard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C21F4-58D6-488C-85E7-5CE12E0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data set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9194F4-E18C-444A-ACA6-39ED73305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548414"/>
            <a:ext cx="7921625" cy="4140200"/>
          </a:xfrm>
        </p:spPr>
        <p:txBody>
          <a:bodyPr/>
          <a:lstStyle/>
          <a:p>
            <a:r>
              <a:rPr lang="en-US" altLang="ko-KR" b="1" dirty="0"/>
              <a:t>MNIST</a:t>
            </a:r>
            <a:r>
              <a:rPr lang="ko-KR" altLang="en-US" dirty="0"/>
              <a:t> 데이터베이스 </a:t>
            </a:r>
            <a:r>
              <a:rPr lang="en-US" altLang="ko-KR" dirty="0"/>
              <a:t>(Modified National Institute of Standards and Technology database)</a:t>
            </a:r>
            <a:r>
              <a:rPr lang="ko-KR" altLang="en-US" dirty="0"/>
              <a:t>는 손으로 쓴 </a:t>
            </a:r>
            <a:r>
              <a:rPr lang="en-US" altLang="ko-KR" dirty="0" err="1"/>
              <a:t>zipcode</a:t>
            </a:r>
            <a:r>
              <a:rPr lang="ko-KR" altLang="en-US" dirty="0"/>
              <a:t> 숫자들로 이루어진 </a:t>
            </a:r>
            <a:r>
              <a:rPr lang="ko-KR" altLang="en-US" dirty="0" err="1" smtClean="0"/>
              <a:t>데이터셋</a:t>
            </a:r>
            <a:endParaRPr lang="en-US" altLang="ko-KR" dirty="0"/>
          </a:p>
          <a:p>
            <a:r>
              <a:rPr lang="ko-KR" altLang="en-US" dirty="0" err="1" smtClean="0"/>
              <a:t>뉴럴넷</a:t>
            </a:r>
            <a:r>
              <a:rPr lang="ko-KR" altLang="en-US" dirty="0" smtClean="0"/>
              <a:t> 연습의 </a:t>
            </a:r>
            <a:r>
              <a:rPr lang="en-US" altLang="ko-KR" dirty="0" smtClean="0"/>
              <a:t>print</a:t>
            </a:r>
            <a:r>
              <a:rPr lang="en-US" altLang="ko-KR" dirty="0"/>
              <a:t>('hello world')</a:t>
            </a:r>
          </a:p>
        </p:txBody>
      </p:sp>
      <p:pic>
        <p:nvPicPr>
          <p:cNvPr id="19458" name="Picture 2" descr="mnistì ëí ì´ë¯¸ì§ ê²ìê²°ê³¼">
            <a:extLst>
              <a:ext uri="{FF2B5EF4-FFF2-40B4-BE49-F238E27FC236}">
                <a16:creationId xmlns:a16="http://schemas.microsoft.com/office/drawing/2014/main" id="{2257918B-94E8-427E-B110-7626A13F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4" y="3040283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2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FCEE2-D10C-483E-A7B4-E29C7DA9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with 1 hidden layer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C6C77-4131-44D4-9D39-31D125F1DA37}"/>
              </a:ext>
            </a:extLst>
          </p:cNvPr>
          <p:cNvSpPr txBox="1"/>
          <p:nvPr/>
        </p:nvSpPr>
        <p:spPr>
          <a:xfrm>
            <a:off x="662152" y="1439917"/>
            <a:ext cx="703142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import </a:t>
            </a:r>
            <a:r>
              <a:rPr lang="en-US" altLang="ko-KR" sz="1100" dirty="0" err="1"/>
              <a:t>tensorflow</a:t>
            </a:r>
            <a:r>
              <a:rPr lang="en-US" altLang="ko-KR" sz="1100" dirty="0"/>
              <a:t> as </a:t>
            </a:r>
            <a:r>
              <a:rPr lang="en-US" altLang="ko-KR" sz="1100" dirty="0" err="1"/>
              <a:t>tf</a:t>
            </a:r>
            <a:endParaRPr lang="en-US" altLang="ko-KR" sz="1100" dirty="0"/>
          </a:p>
          <a:p>
            <a:r>
              <a:rPr lang="en-US" altLang="ko-KR" sz="1100" dirty="0"/>
              <a:t>import random</a:t>
            </a:r>
          </a:p>
          <a:p>
            <a:r>
              <a:rPr lang="en-US" altLang="ko-KR" sz="1100" dirty="0"/>
              <a:t>from </a:t>
            </a:r>
            <a:r>
              <a:rPr lang="en-US" altLang="ko-KR" sz="1100" dirty="0" err="1"/>
              <a:t>tensorflow.examples.tutorials.mnist</a:t>
            </a:r>
            <a:r>
              <a:rPr lang="en-US" altLang="ko-KR" sz="1100" dirty="0"/>
              <a:t> import </a:t>
            </a:r>
            <a:r>
              <a:rPr lang="en-US" altLang="ko-KR" sz="1100" dirty="0" err="1"/>
              <a:t>input_data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tf.set_random_seed</a:t>
            </a:r>
            <a:r>
              <a:rPr lang="en-US" altLang="ko-KR" sz="1100" dirty="0"/>
              <a:t>(777)  # reproducibility</a:t>
            </a:r>
          </a:p>
          <a:p>
            <a:endParaRPr lang="en-US" altLang="ko-KR" sz="1100" dirty="0"/>
          </a:p>
          <a:p>
            <a:r>
              <a:rPr lang="en-US" altLang="ko-KR" sz="1100" dirty="0" err="1"/>
              <a:t>mnist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input_data.read_data_sets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MNIST_data</a:t>
            </a:r>
            <a:r>
              <a:rPr lang="en-US" altLang="ko-KR" sz="1100" dirty="0"/>
              <a:t>/", </a:t>
            </a:r>
            <a:r>
              <a:rPr lang="en-US" altLang="ko-KR" sz="1100" dirty="0" err="1"/>
              <a:t>one_hot</a:t>
            </a:r>
            <a:r>
              <a:rPr lang="en-US" altLang="ko-KR" sz="1100" dirty="0"/>
              <a:t>=True)</a:t>
            </a:r>
          </a:p>
          <a:p>
            <a:r>
              <a:rPr lang="en-US" altLang="ko-KR" sz="1100" dirty="0"/>
              <a:t># Check out https://www.tensorflow.org/get_started/mnist/beginners for</a:t>
            </a:r>
          </a:p>
          <a:p>
            <a:r>
              <a:rPr lang="en-US" altLang="ko-KR" sz="1100" dirty="0"/>
              <a:t># more information about the </a:t>
            </a:r>
            <a:r>
              <a:rPr lang="en-US" altLang="ko-KR" sz="1100" dirty="0" err="1"/>
              <a:t>mnist</a:t>
            </a:r>
            <a:r>
              <a:rPr lang="en-US" altLang="ko-KR" sz="1100" dirty="0"/>
              <a:t> dataset</a:t>
            </a:r>
          </a:p>
          <a:p>
            <a:endParaRPr lang="en-US" altLang="ko-KR" sz="1100" dirty="0"/>
          </a:p>
          <a:p>
            <a:r>
              <a:rPr lang="en-US" altLang="ko-KR" sz="1100" dirty="0"/>
              <a:t># parameters</a:t>
            </a:r>
          </a:p>
          <a:p>
            <a:r>
              <a:rPr lang="en-US" altLang="ko-KR" sz="1100" dirty="0" err="1"/>
              <a:t>learning_rate</a:t>
            </a:r>
            <a:r>
              <a:rPr lang="en-US" altLang="ko-KR" sz="1100" dirty="0"/>
              <a:t> = 0.001</a:t>
            </a:r>
          </a:p>
          <a:p>
            <a:r>
              <a:rPr lang="en-US" altLang="ko-KR" sz="1100" dirty="0" err="1"/>
              <a:t>training_epochs</a:t>
            </a:r>
            <a:r>
              <a:rPr lang="en-US" altLang="ko-KR" sz="1100" dirty="0"/>
              <a:t> = 15</a:t>
            </a:r>
          </a:p>
          <a:p>
            <a:r>
              <a:rPr lang="en-US" altLang="ko-KR" sz="1100" dirty="0" err="1"/>
              <a:t>batch_size</a:t>
            </a:r>
            <a:r>
              <a:rPr lang="en-US" altLang="ko-KR" sz="1100" dirty="0"/>
              <a:t> = 100</a:t>
            </a:r>
          </a:p>
          <a:p>
            <a:endParaRPr lang="en-US" altLang="ko-KR" sz="1100" dirty="0"/>
          </a:p>
          <a:p>
            <a:r>
              <a:rPr lang="en-US" altLang="ko-KR" sz="1100" dirty="0"/>
              <a:t># input place holders</a:t>
            </a:r>
          </a:p>
          <a:p>
            <a:r>
              <a:rPr lang="en-US" altLang="ko-KR" sz="1100" dirty="0"/>
              <a:t>X = </a:t>
            </a:r>
            <a:r>
              <a:rPr lang="en-US" altLang="ko-KR" sz="1100" dirty="0" err="1"/>
              <a:t>tf.placeholder</a:t>
            </a:r>
            <a:r>
              <a:rPr lang="en-US" altLang="ko-KR" sz="1100" dirty="0"/>
              <a:t>(tf.float32, [None, 784])</a:t>
            </a:r>
          </a:p>
          <a:p>
            <a:r>
              <a:rPr lang="en-US" altLang="ko-KR" sz="1100" dirty="0"/>
              <a:t>Y = </a:t>
            </a:r>
            <a:r>
              <a:rPr lang="en-US" altLang="ko-KR" sz="1100" dirty="0" err="1"/>
              <a:t>tf.placeholder</a:t>
            </a:r>
            <a:r>
              <a:rPr lang="en-US" altLang="ko-KR" sz="1100" dirty="0"/>
              <a:t>(tf.float32, [None, 10</a:t>
            </a:r>
            <a:r>
              <a:rPr lang="en-US" altLang="ko-KR" sz="1100" dirty="0" smtClean="0"/>
              <a:t>])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# </a:t>
            </a:r>
            <a:r>
              <a:rPr lang="en-US" altLang="ko-KR" sz="1100" dirty="0"/>
              <a:t>1-hidden layer</a:t>
            </a:r>
          </a:p>
          <a:p>
            <a:r>
              <a:rPr lang="en-US" altLang="ko-KR" sz="1100" dirty="0"/>
              <a:t>W1 = </a:t>
            </a:r>
            <a:r>
              <a:rPr lang="en-US" altLang="ko-KR" sz="1100" dirty="0" err="1"/>
              <a:t>tf.Variable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tf.random_normal</a:t>
            </a:r>
            <a:r>
              <a:rPr lang="en-US" altLang="ko-KR" sz="1100" dirty="0"/>
              <a:t>([784, 256]))</a:t>
            </a:r>
          </a:p>
          <a:p>
            <a:r>
              <a:rPr lang="en-US" altLang="ko-KR" sz="1100" dirty="0"/>
              <a:t>b1 = </a:t>
            </a:r>
            <a:r>
              <a:rPr lang="en-US" altLang="ko-KR" sz="1100" dirty="0" err="1"/>
              <a:t>tf.Variable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tf.random_normal</a:t>
            </a:r>
            <a:r>
              <a:rPr lang="en-US" altLang="ko-KR" sz="1100" dirty="0"/>
              <a:t>([256]))</a:t>
            </a:r>
          </a:p>
          <a:p>
            <a:r>
              <a:rPr lang="en-US" altLang="ko-KR" sz="1100" dirty="0"/>
              <a:t>L1 = </a:t>
            </a:r>
            <a:r>
              <a:rPr lang="en-US" altLang="ko-KR" sz="1100" dirty="0" err="1"/>
              <a:t>tf.nn.relu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tf.matmul</a:t>
            </a:r>
            <a:r>
              <a:rPr lang="en-US" altLang="ko-KR" sz="1100" dirty="0"/>
              <a:t>(X, W1) + b1)</a:t>
            </a:r>
          </a:p>
          <a:p>
            <a:endParaRPr lang="en-US" altLang="ko-KR" sz="1100" dirty="0"/>
          </a:p>
          <a:p>
            <a:r>
              <a:rPr lang="en-US" altLang="ko-KR" sz="1100" dirty="0"/>
              <a:t>W2 = </a:t>
            </a:r>
            <a:r>
              <a:rPr lang="en-US" altLang="ko-KR" sz="1100" dirty="0" err="1"/>
              <a:t>tf.Variable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tf.random_normal</a:t>
            </a:r>
            <a:r>
              <a:rPr lang="en-US" altLang="ko-KR" sz="1100" dirty="0"/>
              <a:t>([256, 10]))</a:t>
            </a:r>
          </a:p>
          <a:p>
            <a:r>
              <a:rPr lang="en-US" altLang="ko-KR" sz="1100" dirty="0"/>
              <a:t>b2 = </a:t>
            </a:r>
            <a:r>
              <a:rPr lang="en-US" altLang="ko-KR" sz="1100" dirty="0" err="1"/>
              <a:t>tf.Variable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tf.random_normal</a:t>
            </a:r>
            <a:r>
              <a:rPr lang="en-US" altLang="ko-KR" sz="1100" dirty="0"/>
              <a:t>([10]))</a:t>
            </a:r>
          </a:p>
          <a:p>
            <a:r>
              <a:rPr lang="en-US" altLang="ko-KR" sz="1100" dirty="0"/>
              <a:t>hypothesis = </a:t>
            </a:r>
            <a:r>
              <a:rPr lang="en-US" altLang="ko-KR" sz="1100" dirty="0" err="1"/>
              <a:t>tf.matmul</a:t>
            </a:r>
            <a:r>
              <a:rPr lang="en-US" altLang="ko-KR" sz="1100" dirty="0"/>
              <a:t>(L1, W2) + b2</a:t>
            </a:r>
          </a:p>
          <a:p>
            <a:r>
              <a:rPr lang="en-US" altLang="ko-KR" sz="1100" dirty="0"/>
              <a:t># define cost/loss &amp; optimizer</a:t>
            </a:r>
          </a:p>
          <a:p>
            <a:r>
              <a:rPr lang="en-US" altLang="ko-KR" sz="1100" dirty="0"/>
              <a:t>cost = </a:t>
            </a:r>
            <a:r>
              <a:rPr lang="en-US" altLang="ko-KR" sz="1100" dirty="0" err="1"/>
              <a:t>tf.reduce_mean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tf.nn.softmax_cross_entropy_with_logits</a:t>
            </a:r>
            <a:r>
              <a:rPr lang="en-US" altLang="ko-KR" sz="1100" dirty="0"/>
              <a:t>(</a:t>
            </a:r>
          </a:p>
          <a:p>
            <a:r>
              <a:rPr lang="en-US" altLang="ko-KR" sz="1100" dirty="0"/>
              <a:t>    logits=hypothesis, labels=Y))</a:t>
            </a:r>
          </a:p>
          <a:p>
            <a:r>
              <a:rPr lang="en-US" altLang="ko-KR" sz="1100" dirty="0"/>
              <a:t>optimizer = </a:t>
            </a:r>
            <a:r>
              <a:rPr lang="en-US" altLang="ko-KR" sz="1100" dirty="0" err="1"/>
              <a:t>tf.train.AdamOptimizer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learning_rate</a:t>
            </a:r>
            <a:r>
              <a:rPr lang="en-US" altLang="ko-KR" sz="1100" dirty="0"/>
              <a:t>=</a:t>
            </a:r>
            <a:r>
              <a:rPr lang="en-US" altLang="ko-KR" sz="1100" dirty="0" err="1"/>
              <a:t>learning_rate</a:t>
            </a:r>
            <a:r>
              <a:rPr lang="en-US" altLang="ko-KR" sz="1100" dirty="0"/>
              <a:t>).minimize(cost)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77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oftmax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1385887"/>
            <a:ext cx="7921625" cy="1565275"/>
          </a:xfrm>
        </p:spPr>
        <p:txBody>
          <a:bodyPr/>
          <a:lstStyle/>
          <a:p>
            <a:r>
              <a:rPr lang="en-US" altLang="ko-KR" dirty="0" smtClean="0"/>
              <a:t>Sigmoid </a:t>
            </a:r>
            <a:r>
              <a:rPr lang="ko-KR" altLang="en-US" dirty="0" smtClean="0"/>
              <a:t>의 일반적인 버전</a:t>
            </a:r>
            <a:endParaRPr lang="en-US" altLang="ko-KR" dirty="0" smtClean="0"/>
          </a:p>
          <a:p>
            <a:r>
              <a:rPr lang="ko-KR" altLang="en-US" dirty="0" smtClean="0"/>
              <a:t>레이블이 여러가지 클래스가 있을 때 사용</a:t>
            </a:r>
            <a:endParaRPr lang="ko-KR" altLang="en-US" dirty="0"/>
          </a:p>
        </p:txBody>
      </p:sp>
      <p:pic>
        <p:nvPicPr>
          <p:cNvPr id="717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t="25082" r="25481"/>
          <a:stretch/>
        </p:blipFill>
        <p:spPr bwMode="auto">
          <a:xfrm>
            <a:off x="792480" y="4437837"/>
            <a:ext cx="397764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59492" y="4222345"/>
            <a:ext cx="3251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https://www.slideshare.net/yongho/ss-79607172</a:t>
            </a:r>
            <a:endParaRPr lang="ko-KR" altLang="en-US" sz="1050" dirty="0"/>
          </a:p>
        </p:txBody>
      </p:sp>
      <p:pic>
        <p:nvPicPr>
          <p:cNvPr id="7172" name="Picture 4" descr="https://i.imgur.com/syDsCf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413797"/>
            <a:ext cx="5844803" cy="17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2061845"/>
            <a:ext cx="7921625" cy="788035"/>
          </a:xfrm>
        </p:spPr>
        <p:txBody>
          <a:bodyPr/>
          <a:lstStyle/>
          <a:p>
            <a:r>
              <a:rPr lang="ko-KR" altLang="en-US" dirty="0" smtClean="0"/>
              <a:t>왜 크로스 엔트로피를 쓰는가</a:t>
            </a:r>
            <a:endParaRPr lang="en-US" altLang="ko-KR" dirty="0" smtClean="0"/>
          </a:p>
          <a:p>
            <a:r>
              <a:rPr lang="ko-KR" altLang="en-US" dirty="0" smtClean="0"/>
              <a:t>직관적으로 </a:t>
            </a:r>
            <a:r>
              <a:rPr lang="ko-KR" altLang="en-US" dirty="0" err="1" smtClean="0"/>
              <a:t>확률값</a:t>
            </a:r>
            <a:r>
              <a:rPr lang="ko-KR" altLang="en-US" dirty="0" smtClean="0"/>
              <a:t> 차이를 잡아낼 수 있다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2950368"/>
            <a:ext cx="5196280" cy="1591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" y="4870132"/>
            <a:ext cx="5134928" cy="1518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6143" y="3654595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-(ln(0.4) + ln(0.4) + ln(0.1)) / 3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en-US" altLang="ko-KR" dirty="0">
                <a:solidFill>
                  <a:srgbClr val="FF0000"/>
                </a:solidFill>
              </a:rPr>
              <a:t>1.38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6143" y="5402841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-(ln(0.7) + ln(0.7) + ln(0.3)) / 3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en-US" altLang="ko-KR" dirty="0">
                <a:solidFill>
                  <a:srgbClr val="FF0000"/>
                </a:solidFill>
              </a:rPr>
              <a:t>0.64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6604084"/>
            <a:ext cx="3797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http://funmv2013.blogspot.kr/2017/01/cross-entropy.html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18" y="1942624"/>
            <a:ext cx="2943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6" y="1331678"/>
            <a:ext cx="7921625" cy="1428115"/>
          </a:xfrm>
        </p:spPr>
        <p:txBody>
          <a:bodyPr/>
          <a:lstStyle/>
          <a:p>
            <a:r>
              <a:rPr lang="ko-KR" altLang="en-US" dirty="0" smtClean="0"/>
              <a:t>엄밀하게는 </a:t>
            </a:r>
            <a:r>
              <a:rPr lang="en-US" altLang="ko-KR" dirty="0" smtClean="0"/>
              <a:t>Negative log likelihood, </a:t>
            </a:r>
            <a:r>
              <a:rPr lang="en-US" altLang="ko-KR" dirty="0"/>
              <a:t>KL Divergence</a:t>
            </a:r>
            <a:r>
              <a:rPr lang="ko-KR" altLang="en-US" dirty="0" smtClean="0"/>
              <a:t> 최소화와 동일</a:t>
            </a:r>
            <a:endParaRPr lang="en-US" altLang="ko-KR" dirty="0" smtClean="0"/>
          </a:p>
          <a:p>
            <a:r>
              <a:rPr lang="en-US" altLang="ko-KR" dirty="0" smtClean="0"/>
              <a:t>KL Divergence </a:t>
            </a:r>
            <a:r>
              <a:rPr lang="ko-KR" altLang="en-US" dirty="0" smtClean="0"/>
              <a:t>최소화는 두 분포의 차이를 최소화</a:t>
            </a:r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데이터 분포와 실제 데이터의 분포를 계속 </a:t>
            </a:r>
            <a:r>
              <a:rPr lang="ko-KR" altLang="en-US" dirty="0" err="1" smtClean="0"/>
              <a:t>맞춰나감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4549" y="6571818"/>
            <a:ext cx="3379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https://ratsgo.github.io/statistics/2017/09/23/MLE/</a:t>
            </a:r>
            <a:endParaRPr lang="ko-KR" altLang="en-US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5" y="6089733"/>
            <a:ext cx="2943225" cy="714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4" y="3169819"/>
            <a:ext cx="3895725" cy="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69" y="4803750"/>
            <a:ext cx="4543425" cy="61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069" y="4979399"/>
            <a:ext cx="2343150" cy="552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06" y="5511866"/>
            <a:ext cx="2343150" cy="55245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6569428" y="4803750"/>
            <a:ext cx="789304" cy="619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4069" y="4370597"/>
            <a:ext cx="25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Negative log likelihood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7617" y="5788174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Cross entropy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4269" y="2558118"/>
            <a:ext cx="16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KL Divergence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238" y="2553654"/>
            <a:ext cx="122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Likelihood</a:t>
            </a:r>
            <a:endParaRPr lang="ko-KR" altLang="en-US" dirty="0"/>
          </a:p>
        </p:txBody>
      </p:sp>
      <p:pic>
        <p:nvPicPr>
          <p:cNvPr id="5124" name="Picture 4" descr="kl divergenc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19" y="2922398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2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" y="1138838"/>
            <a:ext cx="8164493" cy="44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B40D9-FC6A-4D0D-979C-E3F061A4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MNIST with multi hidden layers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D7098-12BC-4A65-8059-2E848736E353}"/>
              </a:ext>
            </a:extLst>
          </p:cNvPr>
          <p:cNvSpPr txBox="1"/>
          <p:nvPr/>
        </p:nvSpPr>
        <p:spPr>
          <a:xfrm>
            <a:off x="620110" y="1842896"/>
            <a:ext cx="342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# 2-hidden layers</a:t>
            </a:r>
          </a:p>
          <a:p>
            <a:r>
              <a:rPr lang="en-US" altLang="ko-KR" sz="1200" dirty="0"/>
              <a:t>W1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([784, 256]))</a:t>
            </a:r>
          </a:p>
          <a:p>
            <a:r>
              <a:rPr lang="en-US" altLang="ko-KR" sz="1200" dirty="0"/>
              <a:t>b1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([256]))</a:t>
            </a:r>
          </a:p>
          <a:p>
            <a:r>
              <a:rPr lang="en-US" altLang="ko-KR" sz="1200" dirty="0"/>
              <a:t>L1 = </a:t>
            </a:r>
            <a:r>
              <a:rPr lang="en-US" altLang="ko-KR" sz="1200" dirty="0" err="1"/>
              <a:t>tf.nn.relu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(X, W1) + b1)</a:t>
            </a:r>
          </a:p>
          <a:p>
            <a:endParaRPr lang="en-US" altLang="ko-KR" sz="1200" dirty="0"/>
          </a:p>
          <a:p>
            <a:r>
              <a:rPr lang="en-US" altLang="ko-KR" sz="1200" dirty="0"/>
              <a:t>W2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([256, 256]))</a:t>
            </a:r>
          </a:p>
          <a:p>
            <a:r>
              <a:rPr lang="en-US" altLang="ko-KR" sz="1200" dirty="0"/>
              <a:t>b2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([256]))</a:t>
            </a:r>
          </a:p>
          <a:p>
            <a:r>
              <a:rPr lang="en-US" altLang="ko-KR" sz="1200" dirty="0"/>
              <a:t>L2 = </a:t>
            </a:r>
            <a:r>
              <a:rPr lang="en-US" altLang="ko-KR" sz="1200" dirty="0" err="1"/>
              <a:t>tf.nn.relu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(L1, W2) + b2)</a:t>
            </a:r>
          </a:p>
          <a:p>
            <a:endParaRPr lang="en-US" altLang="ko-KR" sz="1200" dirty="0"/>
          </a:p>
          <a:p>
            <a:r>
              <a:rPr lang="en-US" altLang="ko-KR" sz="1200" dirty="0"/>
              <a:t>W3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([256, 10]))</a:t>
            </a:r>
          </a:p>
          <a:p>
            <a:r>
              <a:rPr lang="en-US" altLang="ko-KR" sz="1200" dirty="0"/>
              <a:t>b3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([10]))</a:t>
            </a:r>
          </a:p>
          <a:p>
            <a:r>
              <a:rPr lang="en-US" altLang="ko-KR" sz="1200" dirty="0"/>
              <a:t>hypothesis = 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(L2, W3) + b3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0E487-CDB9-4D4B-9931-D32FDD5CB784}"/>
              </a:ext>
            </a:extLst>
          </p:cNvPr>
          <p:cNvSpPr txBox="1"/>
          <p:nvPr/>
        </p:nvSpPr>
        <p:spPr>
          <a:xfrm>
            <a:off x="4809547" y="1813173"/>
            <a:ext cx="342715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# 3-hidden layers</a:t>
            </a:r>
          </a:p>
          <a:p>
            <a:r>
              <a:rPr lang="en-US" altLang="ko-KR" sz="1200"/>
              <a:t>W1 = tf.Variable(tf.random_normal([784, 256]))</a:t>
            </a:r>
          </a:p>
          <a:p>
            <a:r>
              <a:rPr lang="en-US" altLang="ko-KR" sz="1200"/>
              <a:t>b1 = tf.Variable(tf.random_normal([256]))</a:t>
            </a:r>
          </a:p>
          <a:p>
            <a:r>
              <a:rPr lang="en-US" altLang="ko-KR" sz="1200"/>
              <a:t>L1 = tf.nn.relu(tf.matmul(X, W1) + b1)</a:t>
            </a:r>
          </a:p>
          <a:p>
            <a:endParaRPr lang="en-US" altLang="ko-KR" sz="1200"/>
          </a:p>
          <a:p>
            <a:r>
              <a:rPr lang="en-US" altLang="ko-KR" sz="1200"/>
              <a:t>W2 = tf.Variable(tf.random_normal([256, 256]))</a:t>
            </a:r>
          </a:p>
          <a:p>
            <a:r>
              <a:rPr lang="en-US" altLang="ko-KR" sz="1200"/>
              <a:t>b2 = tf.Variable(tf.random_normal([256]))</a:t>
            </a:r>
          </a:p>
          <a:p>
            <a:r>
              <a:rPr lang="en-US" altLang="ko-KR" sz="1200"/>
              <a:t>L2 = tf.nn.relu(tf.matmul(L1, W2) + b2)</a:t>
            </a:r>
          </a:p>
          <a:p>
            <a:endParaRPr lang="en-US" altLang="ko-KR" sz="1200"/>
          </a:p>
          <a:p>
            <a:r>
              <a:rPr lang="en-US" altLang="ko-KR" sz="1200"/>
              <a:t>W3 = tf.Variable(tf.random_normal([256, 256]))</a:t>
            </a:r>
          </a:p>
          <a:p>
            <a:r>
              <a:rPr lang="en-US" altLang="ko-KR" sz="1200"/>
              <a:t>b3 = tf.Variable(tf.random_normal([256]))</a:t>
            </a:r>
          </a:p>
          <a:p>
            <a:r>
              <a:rPr lang="en-US" altLang="ko-KR" sz="1200"/>
              <a:t>L3 = tf.nn.relu(tf.matmul(L2, W3) + b3)</a:t>
            </a:r>
          </a:p>
          <a:p>
            <a:endParaRPr lang="en-US" altLang="ko-KR" sz="1200"/>
          </a:p>
          <a:p>
            <a:r>
              <a:rPr lang="en-US" altLang="ko-KR" sz="1200"/>
              <a:t>W4 = tf.Variable(tf.random_normal([256, 10]))</a:t>
            </a:r>
          </a:p>
          <a:p>
            <a:r>
              <a:rPr lang="en-US" altLang="ko-KR" sz="1200"/>
              <a:t>b4 = tf.Variable(tf.random_normal([10]))</a:t>
            </a:r>
          </a:p>
          <a:p>
            <a:r>
              <a:rPr lang="en-US" altLang="ko-KR" sz="1200"/>
              <a:t>hypothesis = tf.matmul(L4, W4) + b4</a:t>
            </a:r>
            <a:endParaRPr lang="ko-KR" altLang="en-US" sz="1200"/>
          </a:p>
          <a:p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41EA0-AA85-4EA9-9C3B-C366E0AB5E0C}"/>
              </a:ext>
            </a:extLst>
          </p:cNvPr>
          <p:cNvSpPr txBox="1"/>
          <p:nvPr/>
        </p:nvSpPr>
        <p:spPr>
          <a:xfrm>
            <a:off x="620110" y="6141811"/>
            <a:ext cx="546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모델의 </a:t>
            </a:r>
            <a:r>
              <a:rPr lang="en-US" altLang="ko-KR"/>
              <a:t>task</a:t>
            </a:r>
            <a:r>
              <a:rPr lang="ko-KR" altLang="en-US"/>
              <a:t>에 따라 원하는 만큼 레이어를 추가할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80D2B-4E7E-4B4E-B2DA-22CBEA91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a model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3936E-15F3-40F8-A024-933445A5CD6C}"/>
              </a:ext>
            </a:extLst>
          </p:cNvPr>
          <p:cNvSpPr/>
          <p:nvPr/>
        </p:nvSpPr>
        <p:spPr>
          <a:xfrm>
            <a:off x="667407" y="1383264"/>
            <a:ext cx="719405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%%time</a:t>
            </a:r>
          </a:p>
          <a:p>
            <a:r>
              <a:rPr lang="en-US" altLang="ko-KR" sz="1100" dirty="0" smtClean="0"/>
              <a:t>predicted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tf.argmax</a:t>
            </a:r>
            <a:r>
              <a:rPr lang="en-US" altLang="ko-KR" sz="1100" dirty="0"/>
              <a:t>(hypothesis, 1)</a:t>
            </a:r>
          </a:p>
          <a:p>
            <a:r>
              <a:rPr lang="en-US" altLang="ko-KR" sz="1100" dirty="0"/>
              <a:t>accuracy = </a:t>
            </a:r>
            <a:r>
              <a:rPr lang="en-US" altLang="ko-KR" sz="1100" dirty="0" err="1"/>
              <a:t>tf.reduce_mean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tf.cast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tf.equal</a:t>
            </a:r>
            <a:r>
              <a:rPr lang="en-US" altLang="ko-KR" sz="1100" dirty="0"/>
              <a:t>(predicted, </a:t>
            </a:r>
            <a:r>
              <a:rPr lang="en-US" altLang="ko-KR" sz="1100" dirty="0" err="1"/>
              <a:t>tf.argmax</a:t>
            </a:r>
            <a:r>
              <a:rPr lang="en-US" altLang="ko-KR" sz="1100" dirty="0"/>
              <a:t>(Y, 1)), </a:t>
            </a:r>
            <a:r>
              <a:rPr lang="en-US" altLang="ko-KR" sz="1100" dirty="0" err="1"/>
              <a:t>dtype</a:t>
            </a:r>
            <a:r>
              <a:rPr lang="en-US" altLang="ko-KR" sz="1100" dirty="0"/>
              <a:t>=tf.float32))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# </a:t>
            </a:r>
            <a:r>
              <a:rPr lang="en-US" altLang="ko-KR" sz="1100" dirty="0"/>
              <a:t>initialize session</a:t>
            </a:r>
          </a:p>
          <a:p>
            <a:r>
              <a:rPr lang="en-US" altLang="ko-KR" sz="1100" dirty="0" err="1"/>
              <a:t>sess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tf.InteractiveSession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 err="1"/>
              <a:t>sess.run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tf.global_variables_initializer</a:t>
            </a:r>
            <a:r>
              <a:rPr lang="en-US" altLang="ko-KR" sz="1100" dirty="0"/>
              <a:t>())</a:t>
            </a:r>
          </a:p>
          <a:p>
            <a:endParaRPr lang="en-US" altLang="ko-KR" sz="1100" dirty="0"/>
          </a:p>
          <a:p>
            <a:r>
              <a:rPr lang="en-US" altLang="ko-KR" sz="1100" dirty="0"/>
              <a:t># for plotting</a:t>
            </a:r>
          </a:p>
          <a:p>
            <a:r>
              <a:rPr lang="en-US" altLang="ko-KR" sz="1100" dirty="0" err="1"/>
              <a:t>x_range</a:t>
            </a:r>
            <a:r>
              <a:rPr lang="en-US" altLang="ko-KR" sz="1100" dirty="0"/>
              <a:t>=[]</a:t>
            </a:r>
          </a:p>
          <a:p>
            <a:r>
              <a:rPr lang="en-US" altLang="ko-KR" sz="1100" dirty="0" err="1"/>
              <a:t>train_accuracies</a:t>
            </a:r>
            <a:r>
              <a:rPr lang="en-US" altLang="ko-KR" sz="1100" dirty="0"/>
              <a:t>=[]</a:t>
            </a:r>
          </a:p>
          <a:p>
            <a:r>
              <a:rPr lang="en-US" altLang="ko-KR" sz="1100" dirty="0" err="1"/>
              <a:t>val_accuracies</a:t>
            </a:r>
            <a:r>
              <a:rPr lang="en-US" altLang="ko-KR" sz="1100" dirty="0"/>
              <a:t>=[]</a:t>
            </a:r>
          </a:p>
          <a:p>
            <a:r>
              <a:rPr lang="en-US" altLang="ko-KR" sz="1100" dirty="0" err="1"/>
              <a:t>val_costs</a:t>
            </a:r>
            <a:r>
              <a:rPr lang="en-US" altLang="ko-KR" sz="1100" dirty="0"/>
              <a:t>=[]</a:t>
            </a:r>
          </a:p>
          <a:p>
            <a:endParaRPr lang="en-US" altLang="ko-KR" sz="1100" dirty="0" smtClean="0"/>
          </a:p>
          <a:p>
            <a:r>
              <a:rPr lang="en-US" altLang="ko-KR" sz="1100" dirty="0" err="1"/>
              <a:t>total_iter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mnist.train.num_examples</a:t>
            </a:r>
            <a:r>
              <a:rPr lang="en-US" altLang="ko-KR" sz="1100" dirty="0"/>
              <a:t>/</a:t>
            </a:r>
            <a:r>
              <a:rPr lang="en-US" altLang="ko-KR" sz="1100" dirty="0" err="1"/>
              <a:t>batch_size</a:t>
            </a:r>
            <a:r>
              <a:rPr lang="en-US" altLang="ko-KR" sz="1100" dirty="0"/>
              <a:t>*</a:t>
            </a:r>
            <a:r>
              <a:rPr lang="en-US" altLang="ko-KR" sz="1100" dirty="0" err="1"/>
              <a:t>training_epochs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/>
              <a:t>print('Total step:', </a:t>
            </a:r>
            <a:r>
              <a:rPr lang="en-US" altLang="ko-KR" sz="1100" dirty="0" err="1"/>
              <a:t>total_iter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for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in range(</a:t>
            </a:r>
            <a:r>
              <a:rPr lang="en-US" altLang="ko-KR" sz="1100" dirty="0" err="1"/>
              <a:t>total_iter</a:t>
            </a:r>
            <a:r>
              <a:rPr lang="en-US" altLang="ko-KR" sz="1100" dirty="0"/>
              <a:t>):</a:t>
            </a:r>
          </a:p>
          <a:p>
            <a:r>
              <a:rPr lang="en-US" altLang="ko-KR" sz="1100" dirty="0"/>
              <a:t>    batch = </a:t>
            </a:r>
            <a:r>
              <a:rPr lang="en-US" altLang="ko-KR" sz="1100" dirty="0" err="1"/>
              <a:t>mnist.train.next_batch</a:t>
            </a:r>
            <a:r>
              <a:rPr lang="en-US" altLang="ko-KR" sz="1100" dirty="0"/>
              <a:t>(</a:t>
            </a:r>
            <a:r>
              <a:rPr lang="en-US" altLang="ko-KR" sz="1100" dirty="0" err="1"/>
              <a:t>batch_size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optimizer.run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={X: batch[0], Y: batch[1]})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if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% 200 == 0:   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train_accuracy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accuracy.eval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={</a:t>
            </a:r>
            <a:r>
              <a:rPr lang="en-US" altLang="ko-KR" sz="1100" dirty="0" err="1"/>
              <a:t>X:mnist.train.images</a:t>
            </a:r>
            <a:r>
              <a:rPr lang="en-US" altLang="ko-KR" sz="1100" dirty="0"/>
              <a:t>, Y:mnist.train.labels})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accuracy.eval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={X: </a:t>
            </a:r>
            <a:r>
              <a:rPr lang="en-US" altLang="ko-KR" sz="1100" dirty="0" err="1"/>
              <a:t>mnist.validation.images</a:t>
            </a:r>
            <a:r>
              <a:rPr lang="en-US" altLang="ko-KR" sz="1100" dirty="0"/>
              <a:t>, Y: </a:t>
            </a:r>
            <a:r>
              <a:rPr lang="en-US" altLang="ko-KR" sz="1100" dirty="0" err="1"/>
              <a:t>mnist.validation.labels</a:t>
            </a:r>
            <a:r>
              <a:rPr lang="en-US" altLang="ko-KR" sz="1100" dirty="0"/>
              <a:t>})</a:t>
            </a:r>
          </a:p>
          <a:p>
            <a:r>
              <a:rPr lang="en-US" altLang="ko-KR" sz="1100" dirty="0"/>
              <a:t>        cost_ = </a:t>
            </a:r>
            <a:r>
              <a:rPr lang="en-US" altLang="ko-KR" sz="1100" dirty="0" err="1"/>
              <a:t>cost.eval</a:t>
            </a:r>
            <a:r>
              <a:rPr lang="en-US" altLang="ko-KR" sz="1100" dirty="0"/>
              <a:t>(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={</a:t>
            </a:r>
            <a:r>
              <a:rPr lang="en-US" altLang="ko-KR" sz="1100" dirty="0" err="1"/>
              <a:t>X:mnist.test.images</a:t>
            </a:r>
            <a:r>
              <a:rPr lang="en-US" altLang="ko-KR" sz="1100" dirty="0"/>
              <a:t>, Y:mnist.test.labels})</a:t>
            </a:r>
          </a:p>
          <a:p>
            <a:r>
              <a:rPr lang="en-US" altLang="ko-KR" sz="1100" dirty="0"/>
              <a:t>        print('step %d: </a:t>
            </a:r>
            <a:r>
              <a:rPr lang="en-US" altLang="ko-KR" sz="1100" dirty="0" err="1"/>
              <a:t>acc_tr</a:t>
            </a:r>
            <a:r>
              <a:rPr lang="en-US" altLang="ko-KR" sz="1100" dirty="0"/>
              <a:t> %g, </a:t>
            </a:r>
            <a:r>
              <a:rPr lang="en-US" altLang="ko-KR" sz="1100" dirty="0" err="1"/>
              <a:t>acc_tt</a:t>
            </a:r>
            <a:r>
              <a:rPr lang="en-US" altLang="ko-KR" sz="1100" dirty="0"/>
              <a:t> %g, cost %g' % 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train_accuracy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, cost_))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# for plotting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train_accuracies.append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train_accuracy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val_accuracies.append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val_accuracy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val_costs.append</a:t>
            </a:r>
            <a:r>
              <a:rPr lang="en-US" altLang="ko-KR" sz="1100" dirty="0"/>
              <a:t>(cost_)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x_range.append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8645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80D2B-4E7E-4B4E-B2DA-22CBEA91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Training a model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13936E-15F3-40F8-A024-933445A5CD6C}"/>
              </a:ext>
            </a:extLst>
          </p:cNvPr>
          <p:cNvSpPr/>
          <p:nvPr/>
        </p:nvSpPr>
        <p:spPr>
          <a:xfrm>
            <a:off x="667407" y="1264510"/>
            <a:ext cx="763344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for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 in range(</a:t>
            </a:r>
            <a:r>
              <a:rPr lang="en-US" altLang="ko-KR" sz="1200" dirty="0" err="1" smtClean="0"/>
              <a:t>total_iter</a:t>
            </a:r>
            <a:r>
              <a:rPr lang="en-US" altLang="ko-KR" sz="1200" dirty="0" smtClean="0"/>
              <a:t>):</a:t>
            </a:r>
          </a:p>
          <a:p>
            <a:r>
              <a:rPr lang="en-US" altLang="ko-KR" sz="1200" dirty="0" smtClean="0"/>
              <a:t>    batch = </a:t>
            </a:r>
            <a:r>
              <a:rPr lang="en-US" altLang="ko-KR" sz="1200" dirty="0" err="1" smtClean="0"/>
              <a:t>mnist.train.next_batch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batch_size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   </a:t>
            </a:r>
            <a:r>
              <a:rPr lang="en-US" altLang="ko-KR" sz="1200" dirty="0" err="1" smtClean="0"/>
              <a:t>optimizer.run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feed_dict</a:t>
            </a:r>
            <a:r>
              <a:rPr lang="en-US" altLang="ko-KR" sz="1200" dirty="0" smtClean="0"/>
              <a:t>={X: batch[0], Y: batch[1]})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    if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 % 200 == 0:   </a:t>
            </a:r>
          </a:p>
          <a:p>
            <a:r>
              <a:rPr lang="en-US" altLang="ko-KR" sz="1200" dirty="0" smtClean="0"/>
              <a:t>        </a:t>
            </a:r>
            <a:r>
              <a:rPr lang="en-US" altLang="ko-KR" sz="1200" dirty="0" err="1" smtClean="0"/>
              <a:t>train_accuracy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accuracy.eval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feed_dict</a:t>
            </a:r>
            <a:r>
              <a:rPr lang="en-US" altLang="ko-KR" sz="1200" dirty="0" smtClean="0"/>
              <a:t>={</a:t>
            </a:r>
            <a:r>
              <a:rPr lang="en-US" altLang="ko-KR" sz="1200" dirty="0" err="1" smtClean="0"/>
              <a:t>X:mnist.train.images</a:t>
            </a:r>
            <a:r>
              <a:rPr lang="en-US" altLang="ko-KR" sz="1200" dirty="0" smtClean="0"/>
              <a:t>, Y:mnist.train.labels})</a:t>
            </a:r>
          </a:p>
          <a:p>
            <a:r>
              <a:rPr lang="en-US" altLang="ko-KR" sz="1200" dirty="0" smtClean="0"/>
              <a:t>        </a:t>
            </a:r>
            <a:r>
              <a:rPr lang="en-US" altLang="ko-KR" sz="1200" dirty="0" err="1" smtClean="0"/>
              <a:t>val_accuracy</a:t>
            </a:r>
            <a:r>
              <a:rPr lang="en-US" altLang="ko-KR" sz="1200" dirty="0" smtClean="0"/>
              <a:t> = </a:t>
            </a:r>
            <a:r>
              <a:rPr lang="en-US" altLang="ko-KR" sz="1200" dirty="0" err="1" smtClean="0"/>
              <a:t>accuracy.eval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feed_dict</a:t>
            </a:r>
            <a:r>
              <a:rPr lang="en-US" altLang="ko-KR" sz="1200" dirty="0" smtClean="0"/>
              <a:t>={X: </a:t>
            </a:r>
            <a:r>
              <a:rPr lang="en-US" altLang="ko-KR" sz="1200" dirty="0" err="1" smtClean="0"/>
              <a:t>mnist.validation.images</a:t>
            </a:r>
            <a:r>
              <a:rPr lang="en-US" altLang="ko-KR" sz="1200" dirty="0" smtClean="0"/>
              <a:t>, Y: </a:t>
            </a:r>
            <a:r>
              <a:rPr lang="en-US" altLang="ko-KR" sz="1200" dirty="0" err="1" smtClean="0"/>
              <a:t>mnist.validation.labels</a:t>
            </a:r>
            <a:r>
              <a:rPr lang="en-US" altLang="ko-KR" sz="1200" dirty="0" smtClean="0"/>
              <a:t>})</a:t>
            </a:r>
          </a:p>
          <a:p>
            <a:r>
              <a:rPr lang="en-US" altLang="ko-KR" sz="1200" dirty="0" smtClean="0"/>
              <a:t>        cost_ = </a:t>
            </a:r>
            <a:r>
              <a:rPr lang="en-US" altLang="ko-KR" sz="1200" dirty="0" err="1" smtClean="0"/>
              <a:t>cost.eval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feed_dict</a:t>
            </a:r>
            <a:r>
              <a:rPr lang="en-US" altLang="ko-KR" sz="1200" dirty="0" smtClean="0"/>
              <a:t>={</a:t>
            </a:r>
            <a:r>
              <a:rPr lang="en-US" altLang="ko-KR" sz="1200" dirty="0" err="1" smtClean="0"/>
              <a:t>X:mnist.test.images</a:t>
            </a:r>
            <a:r>
              <a:rPr lang="en-US" altLang="ko-KR" sz="1200" dirty="0" smtClean="0"/>
              <a:t>, Y:mnist.test.labels})</a:t>
            </a:r>
          </a:p>
          <a:p>
            <a:r>
              <a:rPr lang="en-US" altLang="ko-KR" sz="1200" dirty="0" smtClean="0"/>
              <a:t>        print('step %d: </a:t>
            </a:r>
            <a:r>
              <a:rPr lang="en-US" altLang="ko-KR" sz="1200" dirty="0" err="1" smtClean="0"/>
              <a:t>acc_tr</a:t>
            </a:r>
            <a:r>
              <a:rPr lang="en-US" altLang="ko-KR" sz="1200" dirty="0" smtClean="0"/>
              <a:t> %g, </a:t>
            </a:r>
            <a:r>
              <a:rPr lang="en-US" altLang="ko-KR" sz="1200" dirty="0" err="1" smtClean="0"/>
              <a:t>acc_tt</a:t>
            </a:r>
            <a:r>
              <a:rPr lang="en-US" altLang="ko-KR" sz="1200" dirty="0" smtClean="0"/>
              <a:t> %g, cost %g' % 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train_accuracy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val_accuracy</a:t>
            </a:r>
            <a:r>
              <a:rPr lang="en-US" altLang="ko-KR" sz="1200" dirty="0" smtClean="0"/>
              <a:t>, cost_))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    # for plotting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train_accuracies.append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train_accuracy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val_accuracies.append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val_accuracy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val_costs.append</a:t>
            </a:r>
            <a:r>
              <a:rPr lang="en-US" altLang="ko-KR" sz="1200" dirty="0"/>
              <a:t>(cost_)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x_range.append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print('--------------------------')</a:t>
            </a:r>
          </a:p>
          <a:p>
            <a:r>
              <a:rPr lang="en-US" altLang="ko-KR" sz="1200" dirty="0"/>
              <a:t>print('Learning Finished!')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Test model and check accuracy</a:t>
            </a:r>
          </a:p>
          <a:p>
            <a:r>
              <a:rPr lang="en-US" altLang="ko-KR" sz="1200" dirty="0"/>
              <a:t>print('Accuracy:',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(accuracy,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</a:t>
            </a:r>
          </a:p>
          <a:p>
            <a:r>
              <a:rPr lang="en-US" altLang="ko-KR" sz="1200" dirty="0"/>
              <a:t>      X: </a:t>
            </a:r>
            <a:r>
              <a:rPr lang="en-US" altLang="ko-KR" sz="1200" dirty="0" err="1"/>
              <a:t>mnist.test.images</a:t>
            </a:r>
            <a:r>
              <a:rPr lang="en-US" altLang="ko-KR" sz="1200" dirty="0"/>
              <a:t>, Y: </a:t>
            </a:r>
            <a:r>
              <a:rPr lang="en-US" altLang="ko-KR" sz="1200" dirty="0" err="1"/>
              <a:t>mnist.test.labels</a:t>
            </a:r>
            <a:r>
              <a:rPr lang="en-US" altLang="ko-KR" sz="1200" dirty="0"/>
              <a:t>}))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Get one and predict</a:t>
            </a:r>
          </a:p>
          <a:p>
            <a:r>
              <a:rPr lang="en-US" altLang="ko-KR" sz="1200" dirty="0"/>
              <a:t>r = </a:t>
            </a:r>
            <a:r>
              <a:rPr lang="en-US" altLang="ko-KR" sz="1200" dirty="0" err="1"/>
              <a:t>random.randint</a:t>
            </a:r>
            <a:r>
              <a:rPr lang="en-US" altLang="ko-KR" sz="1200" dirty="0"/>
              <a:t>(0, </a:t>
            </a:r>
            <a:r>
              <a:rPr lang="en-US" altLang="ko-KR" sz="1200" dirty="0" err="1"/>
              <a:t>mnist.test.num_examples</a:t>
            </a:r>
            <a:r>
              <a:rPr lang="en-US" altLang="ko-KR" sz="1200" dirty="0"/>
              <a:t> - 1)</a:t>
            </a:r>
          </a:p>
          <a:p>
            <a:r>
              <a:rPr lang="en-US" altLang="ko-KR" sz="1200" dirty="0"/>
              <a:t>print("Label: ",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tf.argmax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mnist.test.labels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r:r</a:t>
            </a:r>
            <a:r>
              <a:rPr lang="en-US" altLang="ko-KR" sz="1200" dirty="0"/>
              <a:t> + 1], 1)))</a:t>
            </a:r>
          </a:p>
          <a:p>
            <a:r>
              <a:rPr lang="en-US" altLang="ko-KR" sz="1200" dirty="0"/>
              <a:t>print("Prediction: ", </a:t>
            </a:r>
            <a:r>
              <a:rPr lang="en-US" altLang="ko-KR" sz="1200" dirty="0" err="1"/>
              <a:t>sess.run</a:t>
            </a:r>
            <a:r>
              <a:rPr lang="en-US" altLang="ko-KR" sz="1200" dirty="0"/>
              <a:t>(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tf.argmax</a:t>
            </a:r>
            <a:r>
              <a:rPr lang="en-US" altLang="ko-KR" sz="1200" dirty="0"/>
              <a:t>(hypothesis, 1), </a:t>
            </a:r>
            <a:r>
              <a:rPr lang="en-US" altLang="ko-KR" sz="1200" dirty="0" err="1"/>
              <a:t>feed_dict</a:t>
            </a:r>
            <a:r>
              <a:rPr lang="en-US" altLang="ko-KR" sz="1200" dirty="0"/>
              <a:t>={X: </a:t>
            </a:r>
            <a:r>
              <a:rPr lang="en-US" altLang="ko-KR" sz="1200" dirty="0" err="1"/>
              <a:t>mnist.test.images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r:r</a:t>
            </a:r>
            <a:r>
              <a:rPr lang="en-US" altLang="ko-KR" sz="1200" dirty="0"/>
              <a:t> + 1]}))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C169C-0AE0-43CB-B930-687E0C2B7E59}"/>
              </a:ext>
            </a:extLst>
          </p:cNvPr>
          <p:cNvSpPr txBox="1"/>
          <p:nvPr/>
        </p:nvSpPr>
        <p:spPr>
          <a:xfrm>
            <a:off x="5705238" y="3702132"/>
            <a:ext cx="343876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step 6000: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0.970745,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0.942, cost 1.68685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6200: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0.967255,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0.9424, cost 1.71456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6400: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0.971255,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0.9412, cost 1.67943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6600: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0.972564,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0.9404, cost 1.60691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6800: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0.974164,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0.9448, cost 1.60959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7000: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0.973927,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0.9424, cost 1.61252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7200: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0.976982,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0.9446, cost 1.56196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7400: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0.978727,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0.9438, cost 1.53825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7600: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0.981273,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0.9458, cost 1.53391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7800: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0.979473,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0.9424, cost 1.53175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8000: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0.979691,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0.9472, cost 1.53433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step 8200: </a:t>
            </a:r>
            <a:r>
              <a:rPr lang="en-US" altLang="ko-KR" sz="1000" dirty="0" err="1">
                <a:solidFill>
                  <a:srgbClr val="FF0000"/>
                </a:solidFill>
              </a:rPr>
              <a:t>acc_tr</a:t>
            </a:r>
            <a:r>
              <a:rPr lang="en-US" altLang="ko-KR" sz="1000" dirty="0">
                <a:solidFill>
                  <a:srgbClr val="FF0000"/>
                </a:solidFill>
              </a:rPr>
              <a:t> 0.982618, </a:t>
            </a:r>
            <a:r>
              <a:rPr lang="en-US" altLang="ko-KR" sz="1000" dirty="0" err="1">
                <a:solidFill>
                  <a:srgbClr val="FF0000"/>
                </a:solidFill>
              </a:rPr>
              <a:t>acc_tt</a:t>
            </a:r>
            <a:r>
              <a:rPr lang="en-US" altLang="ko-KR" sz="1000" dirty="0">
                <a:solidFill>
                  <a:srgbClr val="FF0000"/>
                </a:solidFill>
              </a:rPr>
              <a:t> 0.9438, cost 1.49894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--------------------------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Learning Finished!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Accuracy: 0.94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Label:  [0]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Prediction:  [0]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Wall time: 35 s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CFC39-6560-4783-999E-0001F54C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Prediction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9A95D-80B8-4DD2-9D87-8649790FDB97}"/>
              </a:ext>
            </a:extLst>
          </p:cNvPr>
          <p:cNvSpPr txBox="1"/>
          <p:nvPr/>
        </p:nvSpPr>
        <p:spPr>
          <a:xfrm>
            <a:off x="515644" y="1807781"/>
            <a:ext cx="580986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as </a:t>
            </a:r>
            <a:r>
              <a:rPr lang="en-US" altLang="ko-KR" sz="1400" dirty="0" err="1" smtClean="0"/>
              <a:t>plt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# </a:t>
            </a:r>
            <a:r>
              <a:rPr lang="ko-KR" altLang="en-US" sz="1400" dirty="0" err="1"/>
              <a:t>Get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one</a:t>
            </a:r>
            <a:r>
              <a:rPr lang="ko-KR" altLang="en-US" sz="1400" dirty="0"/>
              <a:t> and </a:t>
            </a:r>
            <a:r>
              <a:rPr lang="ko-KR" altLang="en-US" sz="1400" dirty="0" err="1"/>
              <a:t>predict</a:t>
            </a:r>
            <a:endParaRPr lang="ko-KR" altLang="en-US" sz="1400" dirty="0"/>
          </a:p>
          <a:p>
            <a:r>
              <a:rPr lang="ko-KR" altLang="en-US" sz="1400" dirty="0" err="1"/>
              <a:t>r</a:t>
            </a:r>
            <a:r>
              <a:rPr lang="ko-KR" altLang="en-US" sz="1400" dirty="0"/>
              <a:t> = </a:t>
            </a:r>
            <a:r>
              <a:rPr lang="ko-KR" altLang="en-US" sz="1400" dirty="0" err="1"/>
              <a:t>random.randint</a:t>
            </a:r>
            <a:r>
              <a:rPr lang="ko-KR" altLang="en-US" sz="1400" dirty="0"/>
              <a:t>(0, </a:t>
            </a:r>
            <a:r>
              <a:rPr lang="ko-KR" altLang="en-US" sz="1400" dirty="0" err="1"/>
              <a:t>mnist.test.num_examples</a:t>
            </a:r>
            <a:r>
              <a:rPr lang="ko-KR" altLang="en-US" sz="1400" dirty="0"/>
              <a:t> - 1)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Label</a:t>
            </a:r>
            <a:r>
              <a:rPr lang="ko-KR" altLang="en-US" sz="1400" dirty="0"/>
              <a:t>: ", </a:t>
            </a:r>
            <a:r>
              <a:rPr lang="ko-KR" altLang="en-US" sz="1400" dirty="0" err="1"/>
              <a:t>sess.run</a:t>
            </a:r>
            <a:r>
              <a:rPr lang="ko-KR" altLang="en-US" sz="1400" dirty="0"/>
              <a:t>(</a:t>
            </a:r>
            <a:r>
              <a:rPr lang="ko-KR" altLang="en-US" sz="1400" dirty="0" err="1"/>
              <a:t>tf.argmax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mnist.test.labels</a:t>
            </a:r>
            <a:r>
              <a:rPr lang="ko-KR" altLang="en-US" sz="1400" dirty="0"/>
              <a:t>[</a:t>
            </a:r>
            <a:r>
              <a:rPr lang="ko-KR" altLang="en-US" sz="1400" dirty="0" err="1"/>
              <a:t>r:r</a:t>
            </a:r>
            <a:r>
              <a:rPr lang="ko-KR" altLang="en-US" sz="1400" dirty="0"/>
              <a:t> + 1], 1)))</a:t>
            </a:r>
          </a:p>
          <a:p>
            <a:r>
              <a:rPr lang="ko-KR" altLang="en-US" sz="1400" dirty="0" err="1"/>
              <a:t>print</a:t>
            </a:r>
            <a:r>
              <a:rPr lang="ko-KR" altLang="en-US" sz="1400" dirty="0"/>
              <a:t>("</a:t>
            </a:r>
            <a:r>
              <a:rPr lang="ko-KR" altLang="en-US" sz="1400" dirty="0" err="1"/>
              <a:t>Prediction</a:t>
            </a:r>
            <a:r>
              <a:rPr lang="ko-KR" altLang="en-US" sz="1400" dirty="0"/>
              <a:t>: ", </a:t>
            </a:r>
            <a:r>
              <a:rPr lang="ko-KR" altLang="en-US" sz="1400" dirty="0" err="1"/>
              <a:t>sess.run</a:t>
            </a:r>
            <a:r>
              <a:rPr lang="ko-KR" altLang="en-US" sz="1400" dirty="0"/>
              <a:t>(</a:t>
            </a:r>
          </a:p>
          <a:p>
            <a:r>
              <a:rPr lang="ko-KR" altLang="en-US" sz="1400" dirty="0"/>
              <a:t>    </a:t>
            </a:r>
            <a:r>
              <a:rPr lang="ko-KR" altLang="en-US" sz="1400" dirty="0" err="1"/>
              <a:t>tf.argmax</a:t>
            </a:r>
            <a:r>
              <a:rPr lang="ko-KR" altLang="en-US" sz="1400" dirty="0"/>
              <a:t>(</a:t>
            </a:r>
            <a:r>
              <a:rPr lang="ko-KR" altLang="en-US" sz="1400" dirty="0" err="1"/>
              <a:t>hypothesis</a:t>
            </a:r>
            <a:r>
              <a:rPr lang="ko-KR" altLang="en-US" sz="1400" dirty="0"/>
              <a:t>, 1), </a:t>
            </a:r>
            <a:r>
              <a:rPr lang="ko-KR" altLang="en-US" sz="1400" dirty="0" err="1"/>
              <a:t>feed_dict</a:t>
            </a:r>
            <a:r>
              <a:rPr lang="ko-KR" altLang="en-US" sz="1400" dirty="0"/>
              <a:t>={</a:t>
            </a:r>
            <a:r>
              <a:rPr lang="ko-KR" altLang="en-US" sz="1400" dirty="0" err="1"/>
              <a:t>X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mnist.test.images</a:t>
            </a:r>
            <a:r>
              <a:rPr lang="ko-KR" altLang="en-US" sz="1400" dirty="0"/>
              <a:t>[</a:t>
            </a:r>
            <a:r>
              <a:rPr lang="ko-KR" altLang="en-US" sz="1400" dirty="0" err="1"/>
              <a:t>r:r</a:t>
            </a:r>
            <a:r>
              <a:rPr lang="ko-KR" altLang="en-US" sz="1400" dirty="0"/>
              <a:t> + 1]}))</a:t>
            </a:r>
          </a:p>
          <a:p>
            <a:endParaRPr lang="ko-KR" altLang="en-US" sz="1400" dirty="0"/>
          </a:p>
          <a:p>
            <a:r>
              <a:rPr lang="ko-KR" altLang="en-US" sz="1400" dirty="0" err="1"/>
              <a:t>plt.imshow</a:t>
            </a:r>
            <a:r>
              <a:rPr lang="ko-KR" altLang="en-US" sz="1400" dirty="0"/>
              <a:t>(</a:t>
            </a:r>
            <a:r>
              <a:rPr lang="ko-KR" altLang="en-US" sz="1400" dirty="0" err="1"/>
              <a:t>mnist.test.images</a:t>
            </a:r>
            <a:r>
              <a:rPr lang="ko-KR" altLang="en-US" sz="1400" dirty="0"/>
              <a:t>[</a:t>
            </a:r>
            <a:r>
              <a:rPr lang="ko-KR" altLang="en-US" sz="1400" dirty="0" err="1"/>
              <a:t>r:r</a:t>
            </a:r>
            <a:r>
              <a:rPr lang="ko-KR" altLang="en-US" sz="1400" dirty="0"/>
              <a:t> + 1].</a:t>
            </a:r>
          </a:p>
          <a:p>
            <a:r>
              <a:rPr lang="ko-KR" altLang="en-US" sz="1400" dirty="0"/>
              <a:t>          </a:t>
            </a:r>
            <a:r>
              <a:rPr lang="ko-KR" altLang="en-US" sz="1400" dirty="0" err="1"/>
              <a:t>reshape</a:t>
            </a:r>
            <a:r>
              <a:rPr lang="ko-KR" altLang="en-US" sz="1400" dirty="0"/>
              <a:t>(28, 28), </a:t>
            </a:r>
            <a:r>
              <a:rPr lang="ko-KR" altLang="en-US" sz="1400" dirty="0" err="1"/>
              <a:t>cmap</a:t>
            </a:r>
            <a:r>
              <a:rPr lang="ko-KR" altLang="en-US" sz="1400" dirty="0"/>
              <a:t>='</a:t>
            </a:r>
            <a:r>
              <a:rPr lang="ko-KR" altLang="en-US" sz="1400" dirty="0" err="1"/>
              <a:t>Greys</a:t>
            </a:r>
            <a:r>
              <a:rPr lang="ko-KR" altLang="en-US" sz="1400" dirty="0"/>
              <a:t>', </a:t>
            </a:r>
            <a:r>
              <a:rPr lang="ko-KR" altLang="en-US" sz="1400" dirty="0" err="1"/>
              <a:t>interpolation</a:t>
            </a:r>
            <a:r>
              <a:rPr lang="ko-KR" altLang="en-US" sz="1400" dirty="0"/>
              <a:t>='</a:t>
            </a:r>
            <a:r>
              <a:rPr lang="ko-KR" altLang="en-US" sz="1400" dirty="0" err="1"/>
              <a:t>nearest</a:t>
            </a:r>
            <a:r>
              <a:rPr lang="ko-KR" altLang="en-US" sz="1400" dirty="0"/>
              <a:t>')</a:t>
            </a:r>
          </a:p>
          <a:p>
            <a:r>
              <a:rPr lang="ko-KR" altLang="en-US" sz="1400" dirty="0" err="1"/>
              <a:t>plt.show</a:t>
            </a:r>
            <a:r>
              <a:rPr lang="ko-KR" altLang="en-US" sz="1400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17134-AA5E-4655-957F-FA88C6C46686}"/>
              </a:ext>
            </a:extLst>
          </p:cNvPr>
          <p:cNvSpPr txBox="1"/>
          <p:nvPr/>
        </p:nvSpPr>
        <p:spPr>
          <a:xfrm>
            <a:off x="515644" y="4317251"/>
            <a:ext cx="2108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Label: [3] Prediction: [3]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8F35B-408F-4BD8-B906-01548015B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04" y="4163363"/>
            <a:ext cx="24193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FC791-45DD-45C8-B137-6E0E8886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부탁드립니다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5E30B5-9F4D-4420-B2D6-DC1C1EE85527}"/>
              </a:ext>
            </a:extLst>
          </p:cNvPr>
          <p:cNvSpPr/>
          <p:nvPr/>
        </p:nvSpPr>
        <p:spPr>
          <a:xfrm>
            <a:off x="6768935" y="6457890"/>
            <a:ext cx="2375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>
                <a:solidFill>
                  <a:srgbClr val="337AB7"/>
                </a:solidFill>
                <a:latin typeface="Helvetica Neue"/>
                <a:hlinkClick r:id="rId3"/>
              </a:rPr>
              <a:t>https://github.com/e9t/nsmc</a:t>
            </a:r>
            <a:endParaRPr lang="en-US" altLang="ko-KR" sz="1000" u="sng">
              <a:solidFill>
                <a:srgbClr val="337AB7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>
                <a:solidFill>
                  <a:srgbClr val="337AB7"/>
                </a:solidFill>
                <a:latin typeface="Helvetica Neue"/>
                <a:hlinkClick r:id="rId4"/>
              </a:rPr>
              <a:t>http://konlpy-ko.readthedocs.io</a:t>
            </a:r>
            <a:endParaRPr lang="en-US" altLang="ko-KR" sz="1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EB77D-AA23-40C6-965E-791EA47A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458" y="3309590"/>
            <a:ext cx="3783027" cy="30480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E95DD8-08D4-48B9-AEFE-A63614B587FC}"/>
              </a:ext>
            </a:extLst>
          </p:cNvPr>
          <p:cNvSpPr/>
          <p:nvPr/>
        </p:nvSpPr>
        <p:spPr>
          <a:xfrm>
            <a:off x="515644" y="1458733"/>
            <a:ext cx="75671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주요 설치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(python 3.6)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만 제외하면 다른 라이브러리는 그냥 최신 버전 설치하시면 </a:t>
            </a:r>
            <a:r>
              <a:rPr lang="ko-KR" altLang="en-US" dirty="0" err="1" smtClean="0"/>
              <a:t>오류나는일</a:t>
            </a:r>
            <a:r>
              <a:rPr lang="ko-KR" altLang="en-US" dirty="0" smtClean="0"/>
              <a:t> 없을 것입니다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juypter</a:t>
            </a:r>
            <a:r>
              <a:rPr lang="ko-KR" altLang="en-US" dirty="0"/>
              <a:t> </a:t>
            </a:r>
            <a:r>
              <a:rPr lang="ko-KR" altLang="en-US" dirty="0" err="1"/>
              <a:t>no</a:t>
            </a:r>
            <a:r>
              <a:rPr lang="en-US" altLang="ko-KR" dirty="0"/>
              <a:t>t</a:t>
            </a:r>
            <a:r>
              <a:rPr lang="ko-KR" altLang="en-US" dirty="0" err="1"/>
              <a:t>ebook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tensorflow</a:t>
            </a:r>
            <a:r>
              <a:rPr lang="ko-KR" altLang="en-US" dirty="0"/>
              <a:t> </a:t>
            </a:r>
            <a:r>
              <a:rPr lang="ko-KR" altLang="en-US" dirty="0" smtClean="0"/>
              <a:t>(1.4</a:t>
            </a:r>
            <a:r>
              <a:rPr lang="en-US" altLang="ko-KR" dirty="0" smtClean="0"/>
              <a:t>.0</a:t>
            </a:r>
            <a:r>
              <a:rPr lang="ko-KR" altLang="en-US" dirty="0" smtClean="0"/>
              <a:t>)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numpy</a:t>
            </a:r>
            <a:r>
              <a:rPr lang="ko-KR" altLang="en-US" dirty="0"/>
              <a:t>, </a:t>
            </a:r>
            <a:r>
              <a:rPr lang="ko-KR" altLang="en-US" dirty="0" err="1"/>
              <a:t>pandas</a:t>
            </a:r>
            <a:endParaRPr lang="ko-KR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</a:t>
            </a:r>
            <a:r>
              <a:rPr lang="ko-KR" altLang="en-US" dirty="0" err="1" smtClean="0"/>
              <a:t>ensim</a:t>
            </a:r>
            <a:r>
              <a:rPr lang="en-US" altLang="ko-KR" dirty="0" smtClean="0"/>
              <a:t>(3.4.0)</a:t>
            </a:r>
            <a:r>
              <a:rPr lang="ko-KR" altLang="en-US" dirty="0" smtClean="0"/>
              <a:t>, </a:t>
            </a:r>
            <a:r>
              <a:rPr lang="ko-KR" altLang="en-US" dirty="0" err="1" smtClean="0"/>
              <a:t>nltk</a:t>
            </a:r>
            <a:r>
              <a:rPr lang="en-US" altLang="ko-KR" dirty="0" smtClean="0"/>
              <a:t>(3.2.4), </a:t>
            </a:r>
            <a:r>
              <a:rPr lang="en-US" altLang="ko-KR" dirty="0" err="1">
                <a:solidFill>
                  <a:srgbClr val="FF0000"/>
                </a:solidFill>
              </a:rPr>
              <a:t>konlpy</a:t>
            </a:r>
            <a:endParaRPr lang="ko-KR" altLang="en-US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tqdm</a:t>
            </a:r>
            <a:r>
              <a:rPr lang="ko-KR" altLang="en-US" dirty="0"/>
              <a:t>, </a:t>
            </a:r>
            <a:r>
              <a:rPr lang="ko-KR" altLang="en-US" dirty="0" err="1"/>
              <a:t>matplot</a:t>
            </a:r>
            <a:r>
              <a:rPr lang="ko-KR" altLang="en-US" dirty="0"/>
              <a:t>, </a:t>
            </a:r>
            <a:r>
              <a:rPr lang="ko-KR" altLang="en-US" dirty="0" err="1"/>
              <a:t>seaborn</a:t>
            </a:r>
            <a:r>
              <a:rPr lang="ko-KR" altLang="en-US" dirty="0"/>
              <a:t>, </a:t>
            </a:r>
            <a:r>
              <a:rPr lang="ko-KR" altLang="en-US" dirty="0" err="1"/>
              <a:t>pprint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644" y="3309590"/>
            <a:ext cx="4234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FF0000"/>
                </a:solidFill>
              </a:rPr>
              <a:t>Konlpy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설치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한국어 </a:t>
            </a:r>
            <a:r>
              <a:rPr lang="ko-KR" altLang="en-US" sz="1200" dirty="0" err="1"/>
              <a:t>토크나이징</a:t>
            </a:r>
            <a:r>
              <a:rPr lang="en-US" altLang="ko-KR" sz="1200" dirty="0"/>
              <a:t>, </a:t>
            </a:r>
            <a:r>
              <a:rPr lang="ko-KR" altLang="en-US" sz="1200" dirty="0"/>
              <a:t>및 품사 </a:t>
            </a:r>
            <a:r>
              <a:rPr lang="ko-KR" altLang="en-US" sz="1200" dirty="0" err="1"/>
              <a:t>태깅을</a:t>
            </a:r>
            <a:r>
              <a:rPr lang="ko-KR" altLang="en-US" sz="1200" dirty="0"/>
              <a:t> 위해 </a:t>
            </a:r>
            <a:r>
              <a:rPr lang="en-US" altLang="ko-KR" sz="1200" dirty="0" err="1"/>
              <a:t>konlpy</a:t>
            </a:r>
            <a:r>
              <a:rPr lang="en-US" altLang="ko-KR" sz="1200" dirty="0"/>
              <a:t> library</a:t>
            </a:r>
            <a:r>
              <a:rPr lang="ko-KR" altLang="en-US" sz="1200" dirty="0"/>
              <a:t>설치 필요</a:t>
            </a:r>
            <a:endParaRPr lang="en-US" altLang="ko-K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6"/>
              </a:rPr>
              <a:t>http://konlpy-ko.readthedocs.io/ko/v0.4.3/install/</a:t>
            </a:r>
            <a:endParaRPr lang="en-US" altLang="ko-KR" sz="1200" dirty="0"/>
          </a:p>
          <a:p>
            <a:endParaRPr lang="ko-KR" alt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1458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CFC39-6560-4783-999E-0001F54C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9A95D-80B8-4DD2-9D87-8649790FDB97}"/>
              </a:ext>
            </a:extLst>
          </p:cNvPr>
          <p:cNvSpPr txBox="1"/>
          <p:nvPr/>
        </p:nvSpPr>
        <p:spPr>
          <a:xfrm>
            <a:off x="515644" y="1807781"/>
            <a:ext cx="449841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# plot learning result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plt.figure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figsize</a:t>
            </a:r>
            <a:r>
              <a:rPr lang="en-US" altLang="ko-KR" sz="1400" dirty="0"/>
              <a:t>=(18,5))</a:t>
            </a:r>
          </a:p>
          <a:p>
            <a:r>
              <a:rPr lang="en-US" altLang="ko-KR" sz="1400" dirty="0" err="1"/>
              <a:t>plt.subplot</a:t>
            </a:r>
            <a:r>
              <a:rPr lang="en-US" altLang="ko-KR" sz="1400" dirty="0"/>
              <a:t>(121)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x_range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train_accuracies</a:t>
            </a:r>
            <a:r>
              <a:rPr lang="en-US" altLang="ko-KR" sz="1400" dirty="0"/>
              <a:t>,'-b', label='Training')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x_range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val_accuracies</a:t>
            </a:r>
            <a:r>
              <a:rPr lang="en-US" altLang="ko-KR" sz="1400" dirty="0"/>
              <a:t>,'-g', label='Validation')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loc</a:t>
            </a:r>
            <a:r>
              <a:rPr lang="en-US" altLang="ko-KR" sz="1400" dirty="0"/>
              <a:t>='lower right', </a:t>
            </a:r>
            <a:r>
              <a:rPr lang="en-US" altLang="ko-KR" sz="1400" dirty="0" err="1"/>
              <a:t>frameon</a:t>
            </a:r>
            <a:r>
              <a:rPr lang="en-US" altLang="ko-KR" sz="1400" dirty="0"/>
              <a:t>=False)</a:t>
            </a:r>
          </a:p>
          <a:p>
            <a:r>
              <a:rPr lang="en-US" altLang="ko-KR" sz="1400" dirty="0"/>
              <a:t># </a:t>
            </a:r>
            <a:r>
              <a:rPr lang="en-US" altLang="ko-KR" sz="1400" dirty="0" err="1"/>
              <a:t>plt.ylim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ymax</a:t>
            </a:r>
            <a:r>
              <a:rPr lang="en-US" altLang="ko-KR" sz="1400" dirty="0"/>
              <a:t> = 1.1, </a:t>
            </a:r>
            <a:r>
              <a:rPr lang="en-US" altLang="ko-KR" sz="1400" dirty="0" err="1"/>
              <a:t>ymin</a:t>
            </a:r>
            <a:r>
              <a:rPr lang="en-US" altLang="ko-KR" sz="1400" dirty="0"/>
              <a:t> = 0.7)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('accuracy')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('step')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('FCN: Accuracy')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plt.subplot</a:t>
            </a:r>
            <a:r>
              <a:rPr lang="en-US" altLang="ko-KR" sz="1400" dirty="0"/>
              <a:t>(122)</a:t>
            </a:r>
          </a:p>
          <a:p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x_range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val_costs</a:t>
            </a:r>
            <a:r>
              <a:rPr lang="en-US" altLang="ko-KR" sz="1400" dirty="0"/>
              <a:t>,'-r', label='</a:t>
            </a:r>
            <a:r>
              <a:rPr lang="en-US" altLang="ko-KR" sz="1400" dirty="0" err="1"/>
              <a:t>Validatin_cost</a:t>
            </a:r>
            <a:r>
              <a:rPr lang="en-US" altLang="ko-KR" sz="1400" dirty="0"/>
              <a:t>')</a:t>
            </a:r>
          </a:p>
          <a:p>
            <a:r>
              <a:rPr lang="en-US" altLang="ko-KR" sz="1400" dirty="0" err="1"/>
              <a:t>plt.legend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loc</a:t>
            </a:r>
            <a:r>
              <a:rPr lang="en-US" altLang="ko-KR" sz="1400" dirty="0"/>
              <a:t>='lower right', </a:t>
            </a:r>
            <a:r>
              <a:rPr lang="en-US" altLang="ko-KR" sz="1400" dirty="0" err="1"/>
              <a:t>frameon</a:t>
            </a:r>
            <a:r>
              <a:rPr lang="en-US" altLang="ko-KR" sz="1400" dirty="0"/>
              <a:t>=False)</a:t>
            </a:r>
          </a:p>
          <a:p>
            <a:r>
              <a:rPr lang="en-US" altLang="ko-KR" sz="1400" dirty="0"/>
              <a:t># </a:t>
            </a:r>
            <a:r>
              <a:rPr lang="en-US" altLang="ko-KR" sz="1400" dirty="0" err="1"/>
              <a:t>plt.ylim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ymax</a:t>
            </a:r>
            <a:r>
              <a:rPr lang="en-US" altLang="ko-KR" sz="1400" dirty="0"/>
              <a:t> = 1.1, </a:t>
            </a:r>
            <a:r>
              <a:rPr lang="en-US" altLang="ko-KR" sz="1400" dirty="0" err="1"/>
              <a:t>ymin</a:t>
            </a:r>
            <a:r>
              <a:rPr lang="en-US" altLang="ko-KR" sz="1400" dirty="0"/>
              <a:t> = 0.7)</a:t>
            </a:r>
          </a:p>
          <a:p>
            <a:r>
              <a:rPr lang="en-US" altLang="ko-KR" sz="1400" dirty="0" err="1"/>
              <a:t>plt.ylabel</a:t>
            </a:r>
            <a:r>
              <a:rPr lang="en-US" altLang="ko-KR" sz="1400" dirty="0"/>
              <a:t>('cost')</a:t>
            </a:r>
          </a:p>
          <a:p>
            <a:r>
              <a:rPr lang="en-US" altLang="ko-KR" sz="1400" dirty="0" err="1"/>
              <a:t>plt.xlabel</a:t>
            </a:r>
            <a:r>
              <a:rPr lang="en-US" altLang="ko-KR" sz="1400" dirty="0"/>
              <a:t>('step')</a:t>
            </a:r>
          </a:p>
          <a:p>
            <a:r>
              <a:rPr lang="en-US" altLang="ko-KR" sz="1400" dirty="0" err="1"/>
              <a:t>plt.title</a:t>
            </a:r>
            <a:r>
              <a:rPr lang="en-US" altLang="ko-KR" sz="1400" dirty="0"/>
              <a:t>('FCN: Validation Cost')</a:t>
            </a:r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BD345B-AFD5-4A40-A0C4-90C70C8AA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8"/>
          <a:stretch/>
        </p:blipFill>
        <p:spPr>
          <a:xfrm>
            <a:off x="5562651" y="4344463"/>
            <a:ext cx="3068392" cy="2000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0F1A3A-76C8-419F-AC63-302C7E124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78"/>
          <a:stretch/>
        </p:blipFill>
        <p:spPr>
          <a:xfrm>
            <a:off x="5687421" y="2141311"/>
            <a:ext cx="3068392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F9B01-1AF0-47B1-945D-8D45A0D5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Tensorflow_demo_2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6702" y="6531428"/>
            <a:ext cx="6293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http://</a:t>
            </a:r>
            <a:r>
              <a:rPr lang="en-US" altLang="ko-KR" sz="1050" dirty="0" smtClean="0">
                <a:solidFill>
                  <a:srgbClr val="FF0000"/>
                </a:solidFill>
              </a:rPr>
              <a:t>shuuki4.github.io/deep%20learning/2016/05/20/Gradient-Descent-Algorithm-Overview.html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C5A4BE-7CB9-4F70-B680-C12C4D9A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Other optimizers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B2044A-8190-4AF5-A44A-DC1D6061EF6A}"/>
              </a:ext>
            </a:extLst>
          </p:cNvPr>
          <p:cNvSpPr/>
          <p:nvPr/>
        </p:nvSpPr>
        <p:spPr>
          <a:xfrm>
            <a:off x="772511" y="1770535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train_step</a:t>
            </a:r>
            <a:r>
              <a:rPr lang="en-US" altLang="ko-KR" sz="1200" b="1" dirty="0"/>
              <a:t> = t</a:t>
            </a:r>
            <a:r>
              <a:rPr lang="ko-KR" altLang="en-US" sz="1200" b="1" dirty="0" err="1"/>
              <a:t>f.train.GradientDescentOptimizer</a:t>
            </a:r>
            <a:r>
              <a:rPr lang="ko-KR" altLang="en-US" sz="1200" b="1" dirty="0"/>
              <a:t>(</a:t>
            </a:r>
            <a:r>
              <a:rPr lang="ko-KR" altLang="en-US" sz="1200" b="1" dirty="0" err="1"/>
              <a:t>learning_rate</a:t>
            </a:r>
            <a:r>
              <a:rPr lang="ko-KR" altLang="en-US" sz="1200" b="1" dirty="0"/>
              <a:t>=</a:t>
            </a:r>
            <a:r>
              <a:rPr lang="en-US" altLang="ko-KR" sz="1200" b="1" dirty="0" err="1"/>
              <a:t>learning_rate</a:t>
            </a:r>
            <a:r>
              <a:rPr lang="ko-KR" altLang="en-US" sz="1200" b="1" dirty="0"/>
              <a:t>).</a:t>
            </a:r>
            <a:r>
              <a:rPr lang="ko-KR" altLang="en-US" sz="1200" b="1" dirty="0" err="1"/>
              <a:t>minimize</a:t>
            </a:r>
            <a:r>
              <a:rPr lang="ko-KR" altLang="en-US" sz="1200" b="1" dirty="0"/>
              <a:t>(</a:t>
            </a:r>
            <a:r>
              <a:rPr lang="ko-KR" altLang="en-US" sz="1200" b="1" dirty="0" err="1"/>
              <a:t>cost</a:t>
            </a:r>
            <a:r>
              <a:rPr lang="ko-KR" altLang="en-US" sz="1200" b="1" dirty="0"/>
              <a:t>)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 err="1"/>
              <a:t>train_step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tf.train.AdagradOptimizer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learning_rate</a:t>
            </a:r>
            <a:r>
              <a:rPr lang="ko-KR" altLang="en-US" sz="1200" dirty="0"/>
              <a:t>=</a:t>
            </a:r>
            <a:r>
              <a:rPr lang="en-US" altLang="ko-KR" sz="1200" dirty="0" err="1"/>
              <a:t>learning_rate</a:t>
            </a:r>
            <a:r>
              <a:rPr lang="ko-KR" altLang="en-US" sz="1200" dirty="0"/>
              <a:t>).</a:t>
            </a:r>
            <a:r>
              <a:rPr lang="ko-KR" altLang="en-US" sz="1200" dirty="0" err="1"/>
              <a:t>minimize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cost</a:t>
            </a:r>
            <a:r>
              <a:rPr lang="ko-KR" altLang="en-US" sz="1200" dirty="0"/>
              <a:t>)</a:t>
            </a:r>
          </a:p>
          <a:p>
            <a:r>
              <a:rPr lang="en-US" altLang="ko-KR" sz="1200" dirty="0"/>
              <a:t>#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train_step</a:t>
            </a:r>
            <a:r>
              <a:rPr lang="ko-KR" altLang="en-US" sz="1200" dirty="0"/>
              <a:t> = </a:t>
            </a:r>
            <a:r>
              <a:rPr lang="ko-KR" altLang="en-US" sz="1200" dirty="0" err="1" smtClean="0"/>
              <a:t>tf.train.RMSPropOptimizer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learning_rate</a:t>
            </a:r>
            <a:r>
              <a:rPr lang="ko-KR" altLang="en-US" sz="1200" dirty="0" smtClean="0"/>
              <a:t>=</a:t>
            </a:r>
            <a:r>
              <a:rPr lang="en-US" altLang="ko-KR" sz="1200" dirty="0" err="1" smtClean="0"/>
              <a:t>learning_rate</a:t>
            </a:r>
            <a:r>
              <a:rPr lang="ko-KR" altLang="en-US" sz="1200" dirty="0"/>
              <a:t>).</a:t>
            </a:r>
            <a:r>
              <a:rPr lang="ko-KR" altLang="en-US" sz="1200" dirty="0" err="1"/>
              <a:t>minimize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cost</a:t>
            </a:r>
            <a:r>
              <a:rPr lang="ko-KR" altLang="en-US" sz="1200" dirty="0"/>
              <a:t>)</a:t>
            </a:r>
          </a:p>
          <a:p>
            <a:r>
              <a:rPr lang="en-US" altLang="ko-KR" sz="1200" b="1" dirty="0"/>
              <a:t># </a:t>
            </a:r>
            <a:r>
              <a:rPr lang="ko-KR" altLang="en-US" sz="1200" b="1" dirty="0" err="1"/>
              <a:t>train_step</a:t>
            </a:r>
            <a:r>
              <a:rPr lang="ko-KR" altLang="en-US" sz="1200" b="1" dirty="0"/>
              <a:t> = </a:t>
            </a:r>
            <a:r>
              <a:rPr lang="ko-KR" altLang="en-US" sz="1200" b="1" dirty="0" err="1" smtClean="0"/>
              <a:t>tf.train.AdamOptimizer</a:t>
            </a:r>
            <a:r>
              <a:rPr lang="ko-KR" altLang="en-US" sz="1200" b="1" dirty="0" smtClean="0"/>
              <a:t>(</a:t>
            </a:r>
            <a:r>
              <a:rPr lang="ko-KR" altLang="en-US" sz="1200" b="1" dirty="0" err="1" smtClean="0"/>
              <a:t>learning_rate</a:t>
            </a:r>
            <a:r>
              <a:rPr lang="ko-KR" altLang="en-US" sz="1200" b="1" dirty="0" smtClean="0"/>
              <a:t>=</a:t>
            </a:r>
            <a:r>
              <a:rPr lang="en-US" altLang="ko-KR" sz="1200" b="1" dirty="0" err="1"/>
              <a:t>learning_rate</a:t>
            </a:r>
            <a:r>
              <a:rPr lang="ko-KR" altLang="en-US" sz="1200" b="1" dirty="0"/>
              <a:t>).</a:t>
            </a:r>
            <a:r>
              <a:rPr lang="ko-KR" altLang="en-US" sz="1200" b="1" dirty="0" err="1"/>
              <a:t>minimize</a:t>
            </a:r>
            <a:r>
              <a:rPr lang="ko-KR" altLang="en-US" sz="1200" b="1" dirty="0"/>
              <a:t>(</a:t>
            </a:r>
            <a:r>
              <a:rPr lang="ko-KR" altLang="en-US" sz="1200" b="1" dirty="0" err="1"/>
              <a:t>cost</a:t>
            </a:r>
            <a:r>
              <a:rPr lang="ko-KR" altLang="en-US" sz="1200" b="1" dirty="0"/>
              <a:t>)</a:t>
            </a:r>
          </a:p>
        </p:txBody>
      </p:sp>
      <p:pic>
        <p:nvPicPr>
          <p:cNvPr id="5" name="Picture 2" descr="various optimizersì ëí ì´ë¯¸ì§ ê²ìê²°ê³¼">
            <a:extLst>
              <a:ext uri="{FF2B5EF4-FFF2-40B4-BE49-F238E27FC236}">
                <a16:creationId xmlns:a16="http://schemas.microsoft.com/office/drawing/2014/main" id="{4401A940-2387-4BD6-B885-3847BBBF96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4" y="2860024"/>
            <a:ext cx="4408345" cy="34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dient Descent Optimization Algorithms at Beale's Functio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4" y="3273411"/>
            <a:ext cx="3339499" cy="25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7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03FC7-921C-41C2-AFF4-D6A68C17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L2 Regularization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A27BD-8A59-4FFB-AD1C-6EB2549D7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530" y="1816460"/>
            <a:ext cx="7921625" cy="492125"/>
          </a:xfrm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method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 smtClean="0"/>
              <a:t>그러나 </a:t>
            </a:r>
            <a:r>
              <a:rPr lang="ko-KR" altLang="en-US" dirty="0" err="1" smtClean="0"/>
              <a:t>뉴럴넷에선</a:t>
            </a:r>
            <a:r>
              <a:rPr lang="ko-KR" altLang="en-US" dirty="0" smtClean="0"/>
              <a:t> 거의 사용되지 않음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6AFA9-3E75-4AE7-B76A-C7F72FF07FFC}"/>
              </a:ext>
            </a:extLst>
          </p:cNvPr>
          <p:cNvSpPr/>
          <p:nvPr/>
        </p:nvSpPr>
        <p:spPr>
          <a:xfrm>
            <a:off x="762000" y="2686503"/>
            <a:ext cx="625891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</a:rPr>
              <a:t># L2 coefficient</a:t>
            </a:r>
          </a:p>
          <a:p>
            <a:r>
              <a:rPr lang="en-US" altLang="ko-KR" sz="1400">
                <a:solidFill>
                  <a:srgbClr val="FF0000"/>
                </a:solidFill>
              </a:rPr>
              <a:t>ALPHA = 0.01</a:t>
            </a:r>
          </a:p>
          <a:p>
            <a:endParaRPr lang="en-US" altLang="ko-KR" sz="1400"/>
          </a:p>
          <a:p>
            <a:r>
              <a:rPr lang="en-US" altLang="ko-KR" sz="1400"/>
              <a:t># W3 = tf.Variable(tf.random_normal([256, 10]))</a:t>
            </a:r>
          </a:p>
          <a:p>
            <a:r>
              <a:rPr lang="en-US" altLang="ko-KR" sz="1400"/>
              <a:t>W3 = tf.get_variable(name='weight_3', shape=[256, 10], initializer=tf.contrib.layers.xavier_initializer())</a:t>
            </a:r>
          </a:p>
          <a:p>
            <a:r>
              <a:rPr lang="en-US" altLang="ko-KR" sz="1400"/>
              <a:t>b3 = tf.Variable(tf.random_normal([10]))</a:t>
            </a:r>
          </a:p>
          <a:p>
            <a:r>
              <a:rPr lang="en-US" altLang="ko-KR" sz="1400"/>
              <a:t># softmax function</a:t>
            </a:r>
          </a:p>
          <a:p>
            <a:r>
              <a:rPr lang="en-US" altLang="ko-KR" sz="1400"/>
              <a:t>hypothesis = tf.nn.softmax(tf.matmul(L2, W3) + b3)</a:t>
            </a:r>
          </a:p>
          <a:p>
            <a:endParaRPr lang="en-US" altLang="ko-KR" sz="1400"/>
          </a:p>
          <a:p>
            <a:r>
              <a:rPr lang="ko-KR" altLang="en-US" sz="1400"/>
              <a:t># define cost/loss &amp; optimizer</a:t>
            </a:r>
          </a:p>
          <a:p>
            <a:r>
              <a:rPr lang="ko-KR" altLang="en-US" sz="1400"/>
              <a:t>cost = tf.reduce_mean(tf.nn.softmax_cross_entropy_with_logits(</a:t>
            </a:r>
          </a:p>
          <a:p>
            <a:r>
              <a:rPr lang="ko-KR" altLang="en-US" sz="1400"/>
              <a:t>    logits=hypothesis, labels=Y))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# add L2 regularizer at W3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regularzers = tf.nn.l2_loss(W3)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cost = tf.reduce_mean(cost+regularzers*ALPHA)</a:t>
            </a:r>
          </a:p>
        </p:txBody>
      </p:sp>
    </p:spTree>
    <p:extLst>
      <p:ext uri="{BB962C8B-B14F-4D97-AF65-F5344CB8AC3E}">
        <p14:creationId xmlns:p14="http://schemas.microsoft.com/office/powerpoint/2010/main" val="15596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F705F-3FC5-42B8-90DF-DB145FB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Dropout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8D75A-E573-4B7C-A9AA-9667F0091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644" y="1323760"/>
            <a:ext cx="7921625" cy="1356378"/>
          </a:xfrm>
        </p:spPr>
        <p:txBody>
          <a:bodyPr/>
          <a:lstStyle/>
          <a:p>
            <a:r>
              <a:rPr lang="en-US" altLang="ko-KR" dirty="0" err="1"/>
              <a:t>feed_dict</a:t>
            </a:r>
            <a:r>
              <a:rPr lang="en-US" altLang="ko-KR" dirty="0"/>
              <a:t> </a:t>
            </a:r>
            <a:r>
              <a:rPr lang="ko-KR" altLang="en-US" dirty="0"/>
              <a:t>단계에서 </a:t>
            </a:r>
            <a:r>
              <a:rPr lang="en-US" altLang="ko-KR" dirty="0"/>
              <a:t>dropout probability </a:t>
            </a:r>
            <a:r>
              <a:rPr lang="ko-KR" altLang="en-US" dirty="0"/>
              <a:t>설정해줘야 함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마지막 </a:t>
            </a:r>
            <a:r>
              <a:rPr lang="en-US" altLang="ko-KR" dirty="0" err="1">
                <a:solidFill>
                  <a:srgbClr val="FF0000"/>
                </a:solidFill>
              </a:rPr>
              <a:t>softmax</a:t>
            </a:r>
            <a:r>
              <a:rPr lang="en-US" altLang="ko-KR" dirty="0">
                <a:solidFill>
                  <a:srgbClr val="FF0000"/>
                </a:solidFill>
              </a:rPr>
              <a:t> layer</a:t>
            </a:r>
            <a:r>
              <a:rPr lang="ko-KR" altLang="en-US" dirty="0">
                <a:solidFill>
                  <a:srgbClr val="FF0000"/>
                </a:solidFill>
              </a:rPr>
              <a:t>에선 </a:t>
            </a:r>
            <a:r>
              <a:rPr lang="en-US" altLang="ko-KR" dirty="0">
                <a:solidFill>
                  <a:srgbClr val="FF0000"/>
                </a:solidFill>
              </a:rPr>
              <a:t>dropout</a:t>
            </a:r>
            <a:r>
              <a:rPr lang="ko-KR" altLang="en-US" dirty="0">
                <a:solidFill>
                  <a:srgbClr val="FF0000"/>
                </a:solidFill>
              </a:rPr>
              <a:t>하면 안됨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93CF19-C550-40B8-B555-8647F73BBDC0}"/>
              </a:ext>
            </a:extLst>
          </p:cNvPr>
          <p:cNvSpPr/>
          <p:nvPr/>
        </p:nvSpPr>
        <p:spPr>
          <a:xfrm>
            <a:off x="611188" y="2188488"/>
            <a:ext cx="81153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# </a:t>
            </a:r>
            <a:r>
              <a:rPr lang="ko-KR" altLang="en-US" sz="1200" dirty="0" err="1"/>
              <a:t>dropout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probability</a:t>
            </a:r>
            <a:endParaRPr lang="ko-KR" altLang="en-US" sz="1200" dirty="0"/>
          </a:p>
          <a:p>
            <a:r>
              <a:rPr lang="ko-KR" altLang="en-US" sz="1200" dirty="0"/>
              <a:t>DROPOUT=0.5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# 2-hidden layers</a:t>
            </a:r>
          </a:p>
          <a:p>
            <a:r>
              <a:rPr lang="en-US" altLang="ko-KR" sz="1200" dirty="0"/>
              <a:t># W1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([784, 256]))</a:t>
            </a:r>
          </a:p>
          <a:p>
            <a:r>
              <a:rPr lang="en-US" altLang="ko-KR" sz="1200" dirty="0"/>
              <a:t>W1 = </a:t>
            </a:r>
            <a:r>
              <a:rPr lang="en-US" altLang="ko-KR" sz="1200" dirty="0" err="1"/>
              <a:t>tf.get_variable</a:t>
            </a:r>
            <a:r>
              <a:rPr lang="en-US" altLang="ko-KR" sz="1200" dirty="0"/>
              <a:t>(name="weight_1", shape=[784, 256], initializer=</a:t>
            </a:r>
            <a:r>
              <a:rPr lang="en-US" altLang="ko-KR" sz="1200" dirty="0" err="1"/>
              <a:t>tf.contrib.layers.xavier_initializer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b1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([256]))</a:t>
            </a:r>
          </a:p>
          <a:p>
            <a:r>
              <a:rPr lang="en-US" altLang="ko-KR" sz="1200" dirty="0"/>
              <a:t>L1 = </a:t>
            </a:r>
            <a:r>
              <a:rPr lang="en-US" altLang="ko-KR" sz="1200" dirty="0" err="1"/>
              <a:t>tf.nn.relu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(X, W1) + b1)</a:t>
            </a:r>
          </a:p>
          <a:p>
            <a:r>
              <a:rPr lang="en-US" altLang="ko-KR" sz="1200" dirty="0"/>
              <a:t># add Dropout</a:t>
            </a:r>
          </a:p>
          <a:p>
            <a:r>
              <a:rPr lang="en-US" altLang="ko-KR" sz="1200" dirty="0" err="1"/>
              <a:t>keep_prob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tf.placeholder</a:t>
            </a:r>
            <a:r>
              <a:rPr lang="en-US" altLang="ko-KR" sz="1200" dirty="0"/>
              <a:t>(tf.float32) # </a:t>
            </a:r>
            <a:r>
              <a:rPr lang="ko-KR" altLang="en-US" sz="1200" dirty="0"/>
              <a:t>뉴런을 켤 확률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L1 = </a:t>
            </a:r>
            <a:r>
              <a:rPr lang="en-US" altLang="ko-KR" sz="1200" dirty="0" err="1">
                <a:solidFill>
                  <a:srgbClr val="FF0000"/>
                </a:solidFill>
              </a:rPr>
              <a:t>tf.nn.dropout</a:t>
            </a:r>
            <a:r>
              <a:rPr lang="en-US" altLang="ko-KR" sz="1200" dirty="0">
                <a:solidFill>
                  <a:srgbClr val="FF0000"/>
                </a:solidFill>
              </a:rPr>
              <a:t>(L1, </a:t>
            </a:r>
            <a:r>
              <a:rPr lang="en-US" altLang="ko-KR" sz="1200" dirty="0" err="1">
                <a:solidFill>
                  <a:srgbClr val="FF0000"/>
                </a:solidFill>
              </a:rPr>
              <a:t>keep_prob</a:t>
            </a:r>
            <a:r>
              <a:rPr lang="en-US" altLang="ko-KR" sz="1200" dirty="0">
                <a:solidFill>
                  <a:srgbClr val="FF0000"/>
                </a:solidFill>
              </a:rPr>
              <a:t>=</a:t>
            </a:r>
            <a:r>
              <a:rPr lang="en-US" altLang="ko-KR" sz="1200" dirty="0" err="1">
                <a:solidFill>
                  <a:srgbClr val="FF0000"/>
                </a:solidFill>
              </a:rPr>
              <a:t>keep_prob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W2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([256, 256]))</a:t>
            </a:r>
          </a:p>
          <a:p>
            <a:r>
              <a:rPr lang="en-US" altLang="ko-KR" sz="1200" dirty="0"/>
              <a:t>W2 = </a:t>
            </a:r>
            <a:r>
              <a:rPr lang="en-US" altLang="ko-KR" sz="1200" dirty="0" err="1"/>
              <a:t>tf.get_variable</a:t>
            </a:r>
            <a:r>
              <a:rPr lang="en-US" altLang="ko-KR" sz="1200" dirty="0"/>
              <a:t>(name='weight_2', shape=[256, 256], initializer=</a:t>
            </a:r>
            <a:r>
              <a:rPr lang="en-US" altLang="ko-KR" sz="1200" dirty="0" err="1"/>
              <a:t>tf.contrib.layers.xavier_initializer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b2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([256]))</a:t>
            </a:r>
          </a:p>
          <a:p>
            <a:r>
              <a:rPr lang="en-US" altLang="ko-KR" sz="1200" dirty="0"/>
              <a:t>L2 = </a:t>
            </a:r>
            <a:r>
              <a:rPr lang="en-US" altLang="ko-KR" sz="1200" dirty="0" err="1"/>
              <a:t>tf.nn.relu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(L1, W2) + b2)</a:t>
            </a:r>
          </a:p>
          <a:p>
            <a:r>
              <a:rPr lang="en-US" altLang="ko-KR" sz="1200" dirty="0"/>
              <a:t># add Dropout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L2 = </a:t>
            </a:r>
            <a:r>
              <a:rPr lang="en-US" altLang="ko-KR" sz="1200" dirty="0" err="1">
                <a:solidFill>
                  <a:srgbClr val="FF0000"/>
                </a:solidFill>
              </a:rPr>
              <a:t>tf.nn.dropout</a:t>
            </a:r>
            <a:r>
              <a:rPr lang="en-US" altLang="ko-KR" sz="1200" dirty="0">
                <a:solidFill>
                  <a:srgbClr val="FF0000"/>
                </a:solidFill>
              </a:rPr>
              <a:t>(L2, </a:t>
            </a:r>
            <a:r>
              <a:rPr lang="en-US" altLang="ko-KR" sz="1200" dirty="0" err="1">
                <a:solidFill>
                  <a:srgbClr val="FF0000"/>
                </a:solidFill>
              </a:rPr>
              <a:t>keep_prob</a:t>
            </a:r>
            <a:r>
              <a:rPr lang="en-US" altLang="ko-KR" sz="1200" dirty="0">
                <a:solidFill>
                  <a:srgbClr val="FF0000"/>
                </a:solidFill>
              </a:rPr>
              <a:t>=</a:t>
            </a:r>
            <a:r>
              <a:rPr lang="en-US" altLang="ko-KR" sz="1200" dirty="0" err="1">
                <a:solidFill>
                  <a:srgbClr val="FF0000"/>
                </a:solidFill>
              </a:rPr>
              <a:t>keep_prob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W3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([256, 10]))</a:t>
            </a:r>
          </a:p>
          <a:p>
            <a:r>
              <a:rPr lang="en-US" altLang="ko-KR" sz="1200" dirty="0"/>
              <a:t>W3 = </a:t>
            </a:r>
            <a:r>
              <a:rPr lang="en-US" altLang="ko-KR" sz="1200" dirty="0" err="1"/>
              <a:t>tf.get_variable</a:t>
            </a:r>
            <a:r>
              <a:rPr lang="en-US" altLang="ko-KR" sz="1200" dirty="0"/>
              <a:t>(name='weight_3', shape=[256, 10], initializer=</a:t>
            </a:r>
            <a:r>
              <a:rPr lang="en-US" altLang="ko-KR" sz="1200" dirty="0" err="1"/>
              <a:t>tf.contrib.layers.xavier_initializer</a:t>
            </a:r>
            <a:r>
              <a:rPr lang="en-US" altLang="ko-KR" sz="1200" dirty="0"/>
              <a:t>())</a:t>
            </a:r>
          </a:p>
          <a:p>
            <a:r>
              <a:rPr lang="en-US" altLang="ko-KR" sz="1200" dirty="0"/>
              <a:t>b3 = </a:t>
            </a:r>
            <a:r>
              <a:rPr lang="en-US" altLang="ko-KR" sz="1200" dirty="0" err="1"/>
              <a:t>tf.Variable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tf.random_normal</a:t>
            </a:r>
            <a:r>
              <a:rPr lang="en-US" altLang="ko-KR" sz="1200" dirty="0"/>
              <a:t>([10]))</a:t>
            </a:r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function</a:t>
            </a:r>
          </a:p>
          <a:p>
            <a:r>
              <a:rPr lang="en-US" altLang="ko-KR" sz="1200" dirty="0"/>
              <a:t>hypothesis = </a:t>
            </a:r>
            <a:r>
              <a:rPr lang="en-US" altLang="ko-KR" sz="1200" dirty="0" err="1"/>
              <a:t>tf.nn.softmax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tf.matmul</a:t>
            </a:r>
            <a:r>
              <a:rPr lang="en-US" altLang="ko-KR" sz="1200" dirty="0"/>
              <a:t>(L2, W3) + b3)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592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F705F-3FC5-42B8-90DF-DB145FB4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Dropout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68D75A-E573-4B7C-A9AA-9667F0091C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644" y="1815342"/>
            <a:ext cx="7921625" cy="492125"/>
          </a:xfrm>
        </p:spPr>
        <p:txBody>
          <a:bodyPr/>
          <a:lstStyle/>
          <a:p>
            <a:r>
              <a:rPr lang="en-US" altLang="ko-KR" dirty="0" err="1"/>
              <a:t>feed_dict</a:t>
            </a:r>
            <a:r>
              <a:rPr lang="en-US" altLang="ko-KR" dirty="0"/>
              <a:t> </a:t>
            </a:r>
            <a:r>
              <a:rPr lang="ko-KR" altLang="en-US" dirty="0"/>
              <a:t>단계에서 </a:t>
            </a:r>
            <a:r>
              <a:rPr lang="en-US" altLang="ko-KR" dirty="0"/>
              <a:t>dropout probability </a:t>
            </a:r>
            <a:r>
              <a:rPr lang="ko-KR" altLang="en-US" dirty="0"/>
              <a:t>설정해줘야 함</a:t>
            </a:r>
            <a:endParaRPr lang="en-US" altLang="ko-KR" dirty="0"/>
          </a:p>
          <a:p>
            <a:r>
              <a:rPr lang="ko-KR" altLang="en-US" dirty="0"/>
              <a:t>마지막 </a:t>
            </a:r>
            <a:r>
              <a:rPr lang="en-US" altLang="ko-KR" dirty="0" err="1"/>
              <a:t>softmax</a:t>
            </a:r>
            <a:r>
              <a:rPr lang="en-US" altLang="ko-KR" dirty="0"/>
              <a:t> layer</a:t>
            </a:r>
            <a:r>
              <a:rPr lang="ko-KR" altLang="en-US" dirty="0"/>
              <a:t>에선 </a:t>
            </a:r>
            <a:r>
              <a:rPr lang="en-US" altLang="ko-KR" dirty="0"/>
              <a:t>dropout</a:t>
            </a:r>
            <a:r>
              <a:rPr lang="ko-KR" altLang="en-US" dirty="0"/>
              <a:t>하면 안됨</a:t>
            </a:r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validation/test</a:t>
            </a:r>
            <a:r>
              <a:rPr lang="ko-KR" altLang="en-US" dirty="0">
                <a:solidFill>
                  <a:srgbClr val="FF0000"/>
                </a:solidFill>
              </a:rPr>
              <a:t>시에는 </a:t>
            </a:r>
            <a:r>
              <a:rPr lang="en-US" altLang="ko-KR" dirty="0">
                <a:solidFill>
                  <a:srgbClr val="FF0000"/>
                </a:solidFill>
              </a:rPr>
              <a:t>probability = 1.0</a:t>
            </a:r>
            <a:r>
              <a:rPr lang="ko-KR" altLang="en-US" dirty="0">
                <a:solidFill>
                  <a:srgbClr val="FF0000"/>
                </a:solidFill>
              </a:rPr>
              <a:t>으로 설정해서 </a:t>
            </a:r>
            <a:r>
              <a:rPr lang="en-US" altLang="ko-KR" dirty="0">
                <a:solidFill>
                  <a:srgbClr val="FF0000"/>
                </a:solidFill>
              </a:rPr>
              <a:t>dropout</a:t>
            </a:r>
            <a:r>
              <a:rPr lang="ko-KR" altLang="en-US" dirty="0">
                <a:solidFill>
                  <a:srgbClr val="FF0000"/>
                </a:solidFill>
              </a:rPr>
              <a:t>꺼야 함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93CF19-C550-40B8-B555-8647F73BBDC0}"/>
              </a:ext>
            </a:extLst>
          </p:cNvPr>
          <p:cNvSpPr/>
          <p:nvPr/>
        </p:nvSpPr>
        <p:spPr>
          <a:xfrm>
            <a:off x="611188" y="3161041"/>
            <a:ext cx="81153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for i in range(total_iter):</a:t>
            </a:r>
          </a:p>
          <a:p>
            <a:r>
              <a:rPr lang="en-US" altLang="ko-KR" sz="1200"/>
              <a:t>    batch = mnist.train.next_batch(batch_size)</a:t>
            </a:r>
          </a:p>
          <a:p>
            <a:r>
              <a:rPr lang="en-US" altLang="ko-KR" sz="1200"/>
              <a:t>    </a:t>
            </a:r>
            <a:r>
              <a:rPr lang="en-US" altLang="ko-KR" sz="1200">
                <a:solidFill>
                  <a:srgbClr val="FF0000"/>
                </a:solidFill>
              </a:rPr>
              <a:t>optimizer.run(feed_dict={X: batch[0], Y: batch[1], keep_prob:DROPOUT})</a:t>
            </a:r>
          </a:p>
          <a:p>
            <a:endParaRPr lang="en-US" altLang="ko-KR" sz="1200"/>
          </a:p>
          <a:p>
            <a:r>
              <a:rPr lang="en-US" altLang="ko-KR" sz="1200"/>
              <a:t>    if i % 200 == 0:   </a:t>
            </a:r>
          </a:p>
          <a:p>
            <a:r>
              <a:rPr lang="en-US" altLang="ko-KR" sz="1200">
                <a:solidFill>
                  <a:srgbClr val="FF0000"/>
                </a:solidFill>
              </a:rPr>
              <a:t>        train_accuracy = accuracy.eval(feed_dict={X:mnist.train.images, Y:mnist.train.labels, keep_prob:1})</a:t>
            </a:r>
          </a:p>
          <a:p>
            <a:r>
              <a:rPr lang="en-US" altLang="ko-KR" sz="1200">
                <a:solidFill>
                  <a:srgbClr val="FF0000"/>
                </a:solidFill>
              </a:rPr>
              <a:t>        val_accuracy = accuracy.eval(feed_dict={X: mnist.validation.images, Y: mnist.validation.labels, keep_prob:1})</a:t>
            </a:r>
          </a:p>
          <a:p>
            <a:r>
              <a:rPr lang="en-US" altLang="ko-KR" sz="1200">
                <a:solidFill>
                  <a:srgbClr val="FF0000"/>
                </a:solidFill>
              </a:rPr>
              <a:t>        cost_ = cost.eval(feed_dict={X:mnist.test.images, Y:mnist.test.labels, keep_prob:1})</a:t>
            </a:r>
          </a:p>
          <a:p>
            <a:r>
              <a:rPr lang="en-US" altLang="ko-KR" sz="1200"/>
              <a:t>        print('step %d: acc_tr %g, acc_tt %g, cost %g' % (i, train_accuracy, val_accuracy, cost_))</a:t>
            </a:r>
          </a:p>
          <a:p>
            <a:endParaRPr lang="en-US" altLang="ko-KR" sz="1200"/>
          </a:p>
          <a:p>
            <a:r>
              <a:rPr lang="en-US" altLang="ko-KR" sz="1200"/>
              <a:t>        # for plotting</a:t>
            </a:r>
          </a:p>
          <a:p>
            <a:r>
              <a:rPr lang="en-US" altLang="ko-KR" sz="1200"/>
              <a:t>        train_accuracies.append(train_accuracy)</a:t>
            </a:r>
          </a:p>
          <a:p>
            <a:r>
              <a:rPr lang="en-US" altLang="ko-KR" sz="1200"/>
              <a:t>        val_accuracies.append(val_accuracy)</a:t>
            </a:r>
          </a:p>
          <a:p>
            <a:r>
              <a:rPr lang="en-US" altLang="ko-KR" sz="1200"/>
              <a:t>        val_costs.append(cost_)</a:t>
            </a:r>
          </a:p>
          <a:p>
            <a:r>
              <a:rPr lang="en-US" altLang="ko-KR" sz="1200"/>
              <a:t>        x_range.append(i)</a:t>
            </a:r>
          </a:p>
          <a:p>
            <a:endParaRPr lang="en-US" altLang="ko-KR" sz="1200"/>
          </a:p>
          <a:p>
            <a:r>
              <a:rPr lang="en-US" altLang="ko-KR" sz="1200"/>
              <a:t>print('--------------------------')</a:t>
            </a:r>
          </a:p>
          <a:p>
            <a:r>
              <a:rPr lang="en-US" altLang="ko-KR" sz="1200"/>
              <a:t>print('Learning Finished!')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466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78BCA-1BA7-48E1-88C2-7A080D24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7EAE4-09F7-41FE-920C-A6E15CC92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504685"/>
            <a:ext cx="7921625" cy="4140200"/>
          </a:xfrm>
        </p:spPr>
        <p:txBody>
          <a:bodyPr/>
          <a:lstStyle/>
          <a:p>
            <a:r>
              <a:rPr lang="ko-KR" altLang="en-US"/>
              <a:t>미니배치마다 데이터 범위가 지나치게 많이 변하는 것을 방지</a:t>
            </a:r>
            <a:endParaRPr lang="en-US" altLang="ko-KR"/>
          </a:p>
          <a:p>
            <a:r>
              <a:rPr lang="ko-KR" altLang="en-US"/>
              <a:t>미니배치단위로 데이터를 정규화 하여 모델에 입력</a:t>
            </a:r>
            <a:endParaRPr lang="en-US" altLang="ko-KR"/>
          </a:p>
          <a:p>
            <a:r>
              <a:rPr lang="en-US" altLang="ko-KR"/>
              <a:t>Optimazation</a:t>
            </a:r>
            <a:r>
              <a:rPr lang="ko-KR" altLang="en-US"/>
              <a:t>기법이나 </a:t>
            </a:r>
            <a:r>
              <a:rPr lang="en-US" altLang="ko-KR"/>
              <a:t>Regularization </a:t>
            </a:r>
            <a:r>
              <a:rPr lang="ko-KR" altLang="en-US"/>
              <a:t>효과도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80F10-9942-4C23-BD73-2988D000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8" y="2834366"/>
            <a:ext cx="1361090" cy="694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65FF24-EB52-4BB8-81B8-123C1E7E2D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31"/>
          <a:stretch/>
        </p:blipFill>
        <p:spPr>
          <a:xfrm>
            <a:off x="3972911" y="2674827"/>
            <a:ext cx="3620814" cy="1081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AD8453-F098-4B0F-AA06-21D3605DD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16" y="3758415"/>
            <a:ext cx="3457144" cy="283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771D4-A657-4838-925F-9B2AC12EBD15}"/>
              </a:ext>
            </a:extLst>
          </p:cNvPr>
          <p:cNvSpPr txBox="1"/>
          <p:nvPr/>
        </p:nvSpPr>
        <p:spPr>
          <a:xfrm>
            <a:off x="4700370" y="3905149"/>
            <a:ext cx="383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</a:t>
            </a:r>
            <a:r>
              <a:rPr lang="ko-KR" altLang="en-US" dirty="0"/>
              <a:t>이전에 들어오는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들의 </a:t>
            </a:r>
            <a:r>
              <a:rPr lang="en-US" altLang="ko-KR" dirty="0"/>
              <a:t>fluctuation</a:t>
            </a:r>
            <a:r>
              <a:rPr lang="ko-KR" altLang="en-US" dirty="0"/>
              <a:t>이 적어진다 </a:t>
            </a:r>
          </a:p>
        </p:txBody>
      </p:sp>
    </p:spTree>
    <p:extLst>
      <p:ext uri="{BB962C8B-B14F-4D97-AF65-F5344CB8AC3E}">
        <p14:creationId xmlns:p14="http://schemas.microsoft.com/office/powerpoint/2010/main" val="3352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0E73-ECB3-44AC-BEE9-C425F30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FDCCF-D79D-4D13-BBEB-15A8B5CBD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1100192"/>
          </a:xfrm>
        </p:spPr>
        <p:txBody>
          <a:bodyPr/>
          <a:lstStyle/>
          <a:p>
            <a:r>
              <a:rPr lang="ko-KR" altLang="en-US"/>
              <a:t>미리 </a:t>
            </a:r>
            <a:r>
              <a:rPr lang="en-US" altLang="ko-KR"/>
              <a:t>wrapper</a:t>
            </a:r>
            <a:r>
              <a:rPr lang="ko-KR" altLang="en-US"/>
              <a:t>함수를 만들어 사용하기 편하게 설정할 수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AA7408-4252-4590-BA23-461DDDB55468}"/>
              </a:ext>
            </a:extLst>
          </p:cNvPr>
          <p:cNvSpPr/>
          <p:nvPr/>
        </p:nvSpPr>
        <p:spPr>
          <a:xfrm>
            <a:off x="863437" y="2707735"/>
            <a:ext cx="68301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def batch_norm_wrapper(inputs, is_training, decay = 0.999):</a:t>
            </a:r>
          </a:p>
          <a:p>
            <a:r>
              <a:rPr lang="ko-KR" altLang="en-US" sz="1400"/>
              <a:t>    scale = tf.Variable(tf.ones([inputs.get_shape()[-1]]))</a:t>
            </a:r>
          </a:p>
          <a:p>
            <a:r>
              <a:rPr lang="ko-KR" altLang="en-US" sz="1400"/>
              <a:t>    beta = tf.Variable(tf.zeros([inputs.get_shape()[-1]]))</a:t>
            </a:r>
          </a:p>
          <a:p>
            <a:r>
              <a:rPr lang="ko-KR" altLang="en-US" sz="1400"/>
              <a:t>    pop_mean = tf.Variable(tf.zeros([inputs.get_shape()[-1]]), trainable=False)</a:t>
            </a:r>
          </a:p>
          <a:p>
            <a:r>
              <a:rPr lang="ko-KR" altLang="en-US" sz="1400"/>
              <a:t>    pop_var = tf.Variable(tf.ones([inputs.get_shape()[-1]]), trainable=False)</a:t>
            </a:r>
          </a:p>
          <a:p>
            <a:endParaRPr lang="ko-KR" altLang="en-US" sz="1400"/>
          </a:p>
          <a:p>
            <a:r>
              <a:rPr lang="ko-KR" altLang="en-US" sz="1400"/>
              <a:t>    if is_training:</a:t>
            </a:r>
          </a:p>
          <a:p>
            <a:r>
              <a:rPr lang="ko-KR" altLang="en-US" sz="1400"/>
              <a:t>        batch_mean, batch_var = tf.nn.moments(inputs,[0])</a:t>
            </a:r>
          </a:p>
          <a:p>
            <a:r>
              <a:rPr lang="ko-KR" altLang="en-US" sz="1400"/>
              <a:t>        train_mean = tf.assign(pop_mean,</a:t>
            </a:r>
          </a:p>
          <a:p>
            <a:r>
              <a:rPr lang="ko-KR" altLang="en-US" sz="1400"/>
              <a:t>                               pop_mean * decay + batch_mean * (1 - decay))</a:t>
            </a:r>
          </a:p>
          <a:p>
            <a:r>
              <a:rPr lang="ko-KR" altLang="en-US" sz="1400"/>
              <a:t>        train_var = tf.assign(pop_var,</a:t>
            </a:r>
          </a:p>
          <a:p>
            <a:r>
              <a:rPr lang="ko-KR" altLang="en-US" sz="1400"/>
              <a:t>                              pop_var * decay + batch_var * (1 - decay))</a:t>
            </a:r>
          </a:p>
          <a:p>
            <a:r>
              <a:rPr lang="ko-KR" altLang="en-US" sz="1400"/>
              <a:t>        with tf.control_dependencies([train_mean, train_var]):</a:t>
            </a:r>
          </a:p>
          <a:p>
            <a:r>
              <a:rPr lang="ko-KR" altLang="en-US" sz="1400"/>
              <a:t>            return tf.nn.batch_normalization(inputs,</a:t>
            </a:r>
          </a:p>
          <a:p>
            <a:r>
              <a:rPr lang="ko-KR" altLang="en-US" sz="1400"/>
              <a:t>                batch_mean, batch_var, beta, scale, epsilon)</a:t>
            </a:r>
          </a:p>
          <a:p>
            <a:r>
              <a:rPr lang="ko-KR" altLang="en-US" sz="1400"/>
              <a:t>    else:</a:t>
            </a:r>
          </a:p>
          <a:p>
            <a:r>
              <a:rPr lang="ko-KR" altLang="en-US" sz="1400"/>
              <a:t>        return tf.nn.batch_normalization(inputs,</a:t>
            </a:r>
          </a:p>
          <a:p>
            <a:r>
              <a:rPr lang="ko-KR" altLang="en-US" sz="1400"/>
              <a:t>            pop_mean, pop_var, beta, scale, epsilon)</a:t>
            </a:r>
          </a:p>
        </p:txBody>
      </p:sp>
    </p:spTree>
    <p:extLst>
      <p:ext uri="{BB962C8B-B14F-4D97-AF65-F5344CB8AC3E}">
        <p14:creationId xmlns:p14="http://schemas.microsoft.com/office/powerpoint/2010/main" val="2166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0E73-ECB3-44AC-BEE9-C425F30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FDCCF-D79D-4D13-BBEB-15A8B5CBD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39" y="2328808"/>
            <a:ext cx="7921625" cy="1100192"/>
          </a:xfrm>
        </p:spPr>
        <p:txBody>
          <a:bodyPr/>
          <a:lstStyle/>
          <a:p>
            <a:r>
              <a:rPr lang="en-US" altLang="ko-KR"/>
              <a:t>activation fn. </a:t>
            </a:r>
            <a:r>
              <a:rPr lang="ko-KR" altLang="en-US"/>
              <a:t>전에  </a:t>
            </a:r>
            <a:r>
              <a:rPr lang="en-US" altLang="ko-KR"/>
              <a:t>batch_norm layer</a:t>
            </a:r>
            <a:r>
              <a:rPr lang="ko-KR" altLang="en-US"/>
              <a:t>삽입</a:t>
            </a:r>
            <a:endParaRPr lang="en-US" altLang="ko-KR"/>
          </a:p>
          <a:p>
            <a:r>
              <a:rPr lang="en-US" altLang="ko-KR"/>
              <a:t>graph_build</a:t>
            </a:r>
            <a:r>
              <a:rPr lang="ko-KR" altLang="en-US"/>
              <a:t> 함수 제작하여 사용</a:t>
            </a:r>
            <a:endParaRPr lang="en-US" altLang="ko-KR"/>
          </a:p>
          <a:p>
            <a:r>
              <a:rPr lang="en-US" altLang="ko-KR"/>
              <a:t>test</a:t>
            </a:r>
            <a:r>
              <a:rPr lang="ko-KR" altLang="en-US"/>
              <a:t>시에는 </a:t>
            </a:r>
            <a:r>
              <a:rPr lang="en-US" altLang="ko-KR"/>
              <a:t>is_training = False</a:t>
            </a:r>
            <a:r>
              <a:rPr lang="ko-KR" altLang="en-US"/>
              <a:t>로 설정해서 이전에 학습에 이용한 </a:t>
            </a:r>
            <a:r>
              <a:rPr lang="en-US" altLang="ko-KR"/>
              <a:t>training set</a:t>
            </a:r>
            <a:r>
              <a:rPr lang="ko-KR" altLang="en-US"/>
              <a:t>의 </a:t>
            </a:r>
            <a:r>
              <a:rPr lang="en-US" altLang="ko-KR"/>
              <a:t>mean</a:t>
            </a:r>
            <a:r>
              <a:rPr lang="ko-KR" altLang="en-US"/>
              <a:t>과 </a:t>
            </a:r>
            <a:r>
              <a:rPr lang="en-US" altLang="ko-KR"/>
              <a:t>std</a:t>
            </a:r>
            <a:r>
              <a:rPr lang="ko-KR" altLang="en-US"/>
              <a:t>를 사용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AA7408-4252-4590-BA23-461DDDB55468}"/>
              </a:ext>
            </a:extLst>
          </p:cNvPr>
          <p:cNvSpPr/>
          <p:nvPr/>
        </p:nvSpPr>
        <p:spPr>
          <a:xfrm>
            <a:off x="863434" y="4019551"/>
            <a:ext cx="73346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# parameters</a:t>
            </a:r>
          </a:p>
          <a:p>
            <a:r>
              <a:rPr lang="en-US" altLang="ko-KR" sz="1200"/>
              <a:t>learning_rate = 0.001</a:t>
            </a:r>
          </a:p>
          <a:p>
            <a:r>
              <a:rPr lang="en-US" altLang="ko-KR" sz="1200"/>
              <a:t>training_epochs = 15</a:t>
            </a:r>
          </a:p>
          <a:p>
            <a:r>
              <a:rPr lang="en-US" altLang="ko-KR" sz="1200"/>
              <a:t># use mini batch</a:t>
            </a:r>
          </a:p>
          <a:p>
            <a:r>
              <a:rPr lang="en-US" altLang="ko-KR" sz="1200"/>
              <a:t>batch_size = 100</a:t>
            </a:r>
          </a:p>
          <a:p>
            <a:r>
              <a:rPr lang="en-US" altLang="ko-KR" sz="1200">
                <a:solidFill>
                  <a:srgbClr val="FF0000"/>
                </a:solidFill>
              </a:rPr>
              <a:t># for batch_norm</a:t>
            </a:r>
          </a:p>
          <a:p>
            <a:r>
              <a:rPr lang="en-US" altLang="ko-KR" sz="1200">
                <a:solidFill>
                  <a:srgbClr val="FF0000"/>
                </a:solidFill>
              </a:rPr>
              <a:t>epsilon = 1e-5</a:t>
            </a:r>
          </a:p>
          <a:p>
            <a:endParaRPr lang="en-US" altLang="ko-KR" sz="1200"/>
          </a:p>
          <a:p>
            <a:r>
              <a:rPr lang="en-US" altLang="ko-KR" sz="1200"/>
              <a:t>def build_graph</a:t>
            </a:r>
            <a:r>
              <a:rPr lang="en-US" altLang="ko-KR" sz="1200">
                <a:solidFill>
                  <a:srgbClr val="FF0000"/>
                </a:solidFill>
              </a:rPr>
              <a:t>(is_training):</a:t>
            </a:r>
          </a:p>
          <a:p>
            <a:r>
              <a:rPr lang="en-US" altLang="ko-KR" sz="1200"/>
              <a:t>  …</a:t>
            </a:r>
          </a:p>
          <a:p>
            <a:r>
              <a:rPr lang="en-US" altLang="ko-KR" sz="1200"/>
              <a:t>  …</a:t>
            </a:r>
          </a:p>
          <a:p>
            <a:r>
              <a:rPr lang="en-US" altLang="ko-KR" sz="1200"/>
              <a:t>  …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7675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0E73-ECB3-44AC-BEE9-C425F30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AA7408-4252-4590-BA23-461DDDB55468}"/>
              </a:ext>
            </a:extLst>
          </p:cNvPr>
          <p:cNvSpPr/>
          <p:nvPr/>
        </p:nvSpPr>
        <p:spPr>
          <a:xfrm>
            <a:off x="674248" y="1372920"/>
            <a:ext cx="733463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def build_graph</a:t>
            </a:r>
            <a:r>
              <a:rPr lang="en-US" altLang="ko-KR" sz="1200">
                <a:solidFill>
                  <a:srgbClr val="FF0000"/>
                </a:solidFill>
              </a:rPr>
              <a:t>(is_training):</a:t>
            </a:r>
          </a:p>
          <a:p>
            <a:r>
              <a:rPr lang="en-US" altLang="ko-KR" sz="1200"/>
              <a:t>    # input place holders</a:t>
            </a:r>
          </a:p>
          <a:p>
            <a:r>
              <a:rPr lang="en-US" altLang="ko-KR" sz="1200"/>
              <a:t>    X = tf.placeholder(tf.float32, [None, 784])</a:t>
            </a:r>
          </a:p>
          <a:p>
            <a:r>
              <a:rPr lang="en-US" altLang="ko-KR" sz="1200"/>
              <a:t>    Y = tf.placeholder(tf.float32, [None, 10])</a:t>
            </a:r>
          </a:p>
          <a:p>
            <a:r>
              <a:rPr lang="en-US" altLang="ko-KR" sz="1200"/>
              <a:t>    keep_prob = tf.placeholder(tf.float32) # </a:t>
            </a:r>
            <a:r>
              <a:rPr lang="ko-KR" altLang="en-US" sz="1200"/>
              <a:t>뉴런을 켤 확률</a:t>
            </a:r>
          </a:p>
          <a:p>
            <a:endParaRPr lang="ko-KR" altLang="en-US" sz="1200"/>
          </a:p>
          <a:p>
            <a:r>
              <a:rPr lang="ko-KR" altLang="en-US" sz="1200"/>
              <a:t>    </a:t>
            </a:r>
            <a:r>
              <a:rPr lang="en-US" altLang="ko-KR" sz="1200"/>
              <a:t>W1 = tf.Variable(tf.random_normal([784, 256]))</a:t>
            </a:r>
          </a:p>
          <a:p>
            <a:r>
              <a:rPr lang="en-US" altLang="ko-KR" sz="1200"/>
              <a:t>    # W1 = tf.get_variable(name="weight_1", shape=[784, 256], initializer=tf.contrib.layers.xavier_initializer())</a:t>
            </a:r>
          </a:p>
          <a:p>
            <a:r>
              <a:rPr lang="en-US" altLang="ko-KR" sz="1200"/>
              <a:t>    b1 = tf.Variable(tf.random_normal([256]))</a:t>
            </a:r>
          </a:p>
          <a:p>
            <a:r>
              <a:rPr lang="en-US" altLang="ko-KR" sz="1200"/>
              <a:t>    bn1 = batch_norm_wrapper(tf.matmul(X, W1) + b1, is_training)</a:t>
            </a:r>
          </a:p>
          <a:p>
            <a:r>
              <a:rPr lang="en-US" altLang="ko-KR" sz="1200"/>
              <a:t>    L1 = tf.nn.relu(bn1)</a:t>
            </a:r>
          </a:p>
          <a:p>
            <a:r>
              <a:rPr lang="en-US" altLang="ko-KR" sz="1200"/>
              <a:t>    # L1 = tf.nn.dropout(L1, keep_prob=keep_prob) #batch_norm</a:t>
            </a:r>
            <a:r>
              <a:rPr lang="ko-KR" altLang="en-US" sz="1200"/>
              <a:t>을 넣었으므로 </a:t>
            </a:r>
            <a:r>
              <a:rPr lang="en-US" altLang="ko-KR" sz="1200"/>
              <a:t>dropout</a:t>
            </a:r>
            <a:r>
              <a:rPr lang="ko-KR" altLang="en-US" sz="1200"/>
              <a:t>는 뺌</a:t>
            </a:r>
          </a:p>
          <a:p>
            <a:endParaRPr lang="ko-KR" altLang="en-US" sz="1200"/>
          </a:p>
          <a:p>
            <a:r>
              <a:rPr lang="ko-KR" altLang="en-US" sz="1200"/>
              <a:t>    </a:t>
            </a:r>
            <a:r>
              <a:rPr lang="en-US" altLang="ko-KR" sz="1200"/>
              <a:t>L2 = tf.layers.dense(inputs=L1, units=256, activation=tf.nn.relu)</a:t>
            </a:r>
          </a:p>
          <a:p>
            <a:r>
              <a:rPr lang="en-US" altLang="ko-KR" sz="1200"/>
              <a:t>    L2 = tf.nn.dropout(L2, keep_prob=keep_prob)</a:t>
            </a:r>
          </a:p>
          <a:p>
            <a:r>
              <a:rPr lang="en-US" altLang="ko-KR" sz="1200"/>
              <a:t>    L3 = tf.layers.dense(inputs=L2, units=256, activation=tf.nn.relu)</a:t>
            </a:r>
          </a:p>
          <a:p>
            <a:r>
              <a:rPr lang="en-US" altLang="ko-KR" sz="1200"/>
              <a:t>    L3 = tf.nn.dropout(L3, keep_prob=keep_prob)</a:t>
            </a:r>
          </a:p>
          <a:p>
            <a:r>
              <a:rPr lang="en-US" altLang="ko-KR" sz="1200"/>
              <a:t>    hypothesis = tf.layers.dense(inputs=L3, units=10, activation=tf.nn.relu)</a:t>
            </a:r>
          </a:p>
          <a:p>
            <a:endParaRPr lang="en-US" altLang="ko-KR" sz="1200"/>
          </a:p>
          <a:p>
            <a:r>
              <a:rPr lang="en-US" altLang="ko-KR" sz="1200"/>
              <a:t>    # define cost/loss &amp; optimizer</a:t>
            </a:r>
          </a:p>
          <a:p>
            <a:r>
              <a:rPr lang="en-US" altLang="ko-KR" sz="1200"/>
              <a:t>    cost = tf.reduce_mean(tf.nn.softmax_cross_entropy_with_logits(</a:t>
            </a:r>
          </a:p>
          <a:p>
            <a:r>
              <a:rPr lang="en-US" altLang="ko-KR" sz="1200"/>
              <a:t>        logits=hypothesis, labels=Y))</a:t>
            </a:r>
          </a:p>
          <a:p>
            <a:r>
              <a:rPr lang="en-US" altLang="ko-KR" sz="1200"/>
              <a:t>    optimizer = tf.train.GradientDescentOptimizer(learning_rate=learning_rate).minimize(cost)</a:t>
            </a:r>
          </a:p>
          <a:p>
            <a:endParaRPr lang="en-US" altLang="ko-KR" sz="1200"/>
          </a:p>
          <a:p>
            <a:r>
              <a:rPr lang="en-US" altLang="ko-KR" sz="1200"/>
              <a:t>    predicted = tf.argmax(hypothesis, 1)</a:t>
            </a:r>
          </a:p>
          <a:p>
            <a:r>
              <a:rPr lang="en-US" altLang="ko-KR" sz="1200"/>
              <a:t>    accuracy = tf.reduce_mean(tf.cast(tf.equal(predicted, tf.argmax(Y, 1)), dtype=tf.float32))</a:t>
            </a:r>
          </a:p>
          <a:p>
            <a:r>
              <a:rPr lang="en-US" altLang="ko-KR" sz="1200"/>
              <a:t>    </a:t>
            </a:r>
          </a:p>
          <a:p>
            <a:r>
              <a:rPr lang="en-US" altLang="ko-KR" sz="1200"/>
              <a:t>    return X, Y, keep_prob, optimizer, cost, accuracy, hypothesis, tf.train.Saver()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576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AC03C-44E1-48C8-ADD6-55E54F18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0E73-ECB3-44AC-BEE9-C425F309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Batch normalization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FDCCF-D79D-4D13-BBEB-15A8B5CBD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9418" y="1348179"/>
            <a:ext cx="7921625" cy="1100192"/>
          </a:xfrm>
        </p:spPr>
        <p:txBody>
          <a:bodyPr/>
          <a:lstStyle/>
          <a:p>
            <a:r>
              <a:rPr lang="ko-KR" altLang="en-US"/>
              <a:t>학습과정이 </a:t>
            </a:r>
            <a:r>
              <a:rPr lang="en-US" altLang="ko-KR"/>
              <a:t>fluctuation</a:t>
            </a:r>
            <a:r>
              <a:rPr lang="ko-KR" altLang="en-US"/>
              <a:t>이 적고 부드러운 커브를 그리는 것을 볼 수 있음</a:t>
            </a:r>
            <a:endParaRPr lang="en-US" altLang="ko-KR"/>
          </a:p>
          <a:p>
            <a:r>
              <a:rPr lang="en-US" altLang="ko-KR"/>
              <a:t>test</a:t>
            </a:r>
            <a:r>
              <a:rPr lang="ko-KR" altLang="en-US"/>
              <a:t> 과정에선 </a:t>
            </a:r>
            <a:r>
              <a:rPr lang="en-US" altLang="ko-KR"/>
              <a:t>train </a:t>
            </a:r>
            <a:r>
              <a:rPr lang="ko-KR" altLang="en-US"/>
              <a:t>후 저장한 모델을 다시 불러와야함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F86B1A-2C66-4845-8C89-314A9133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2116076"/>
            <a:ext cx="6153150" cy="20097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FD723F-ACC7-4FE5-A8BB-E67386A83766}"/>
              </a:ext>
            </a:extLst>
          </p:cNvPr>
          <p:cNvSpPr/>
          <p:nvPr/>
        </p:nvSpPr>
        <p:spPr>
          <a:xfrm>
            <a:off x="909145" y="4125851"/>
            <a:ext cx="72889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/>
              <a:t># reset and make a test graph</a:t>
            </a:r>
          </a:p>
          <a:p>
            <a:r>
              <a:rPr lang="ko-KR" altLang="en-US" sz="1200"/>
              <a:t>tf.reset_default_graph()</a:t>
            </a:r>
          </a:p>
          <a:p>
            <a:r>
              <a:rPr lang="ko-KR" altLang="en-US" sz="1200"/>
              <a:t>X, Y, keep_prob, _, cost, accuracy, hypothesis, saver = build_graph(is_training=False)</a:t>
            </a:r>
          </a:p>
          <a:p>
            <a:endParaRPr lang="ko-KR" altLang="en-US" sz="1200"/>
          </a:p>
          <a:p>
            <a:r>
              <a:rPr lang="ko-KR" altLang="en-US" sz="1200"/>
              <a:t># initialize session</a:t>
            </a:r>
          </a:p>
          <a:p>
            <a:r>
              <a:rPr lang="ko-KR" altLang="en-US" sz="1200"/>
              <a:t>sess = tf.InteractiveSession()</a:t>
            </a:r>
          </a:p>
          <a:p>
            <a:r>
              <a:rPr lang="ko-KR" altLang="en-US" sz="1200"/>
              <a:t>sess.run(tf.global_variables_initializer())</a:t>
            </a:r>
          </a:p>
          <a:p>
            <a:endParaRPr lang="ko-KR" altLang="en-US" sz="1200"/>
          </a:p>
          <a:p>
            <a:r>
              <a:rPr lang="ko-KR" altLang="en-US" sz="1200">
                <a:solidFill>
                  <a:srgbClr val="FF0000"/>
                </a:solidFill>
              </a:rPr>
              <a:t># reload model weights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saver.restore(sess, directory+'/bn-save')</a:t>
            </a:r>
          </a:p>
          <a:p>
            <a:endParaRPr lang="ko-KR" altLang="en-US" sz="1200"/>
          </a:p>
          <a:p>
            <a:r>
              <a:rPr lang="ko-KR" altLang="en-US" sz="1200"/>
              <a:t># Test model and check accuracy</a:t>
            </a:r>
          </a:p>
          <a:p>
            <a:r>
              <a:rPr lang="ko-KR" altLang="en-US" sz="1200"/>
              <a:t>print('Accuracy:', sess.run(accuracy, feed_dict={</a:t>
            </a:r>
          </a:p>
          <a:p>
            <a:r>
              <a:rPr lang="ko-KR" altLang="en-US" sz="1200"/>
              <a:t>      X: mnist.test.images, Y: mnist.test.labels, keep_prob:1}))</a:t>
            </a:r>
          </a:p>
        </p:txBody>
      </p:sp>
    </p:spTree>
    <p:extLst>
      <p:ext uri="{BB962C8B-B14F-4D97-AF65-F5344CB8AC3E}">
        <p14:creationId xmlns:p14="http://schemas.microsoft.com/office/powerpoint/2010/main" val="360096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47430-07A8-4222-BDF1-144149E76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High level api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0AD26-0858-47D7-AED1-29A86C210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882384"/>
            <a:ext cx="7921625" cy="784882"/>
          </a:xfrm>
        </p:spPr>
        <p:txBody>
          <a:bodyPr/>
          <a:lstStyle/>
          <a:p>
            <a:r>
              <a:rPr lang="en-US" altLang="ko-KR" dirty="0" err="1"/>
              <a:t>tf.layers</a:t>
            </a:r>
            <a:r>
              <a:rPr lang="en-US" altLang="ko-KR" dirty="0"/>
              <a:t>, </a:t>
            </a:r>
            <a:r>
              <a:rPr lang="en-US" altLang="ko-KR" dirty="0" err="1"/>
              <a:t>tf.contrib</a:t>
            </a:r>
            <a:r>
              <a:rPr lang="en-US" altLang="ko-KR" dirty="0"/>
              <a:t>,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여러가지 </a:t>
            </a:r>
            <a:r>
              <a:rPr lang="en-US" altLang="ko-KR" dirty="0" smtClean="0"/>
              <a:t>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</a:t>
            </a:r>
            <a:r>
              <a:rPr lang="ko-KR" altLang="en-US" dirty="0" smtClean="0"/>
              <a:t>패키지 </a:t>
            </a:r>
            <a:r>
              <a:rPr lang="ko-KR" altLang="en-US" dirty="0"/>
              <a:t>존재</a:t>
            </a:r>
            <a:endParaRPr lang="en-US" altLang="ko-KR" dirty="0"/>
          </a:p>
          <a:p>
            <a:r>
              <a:rPr lang="ko-KR" altLang="en-US" dirty="0"/>
              <a:t>앞에서 하나하나 만든 변수들을 레이어 단위로 쉽게 구성</a:t>
            </a:r>
            <a:endParaRPr lang="en-US" altLang="ko-KR" dirty="0"/>
          </a:p>
          <a:p>
            <a:r>
              <a:rPr lang="ko-KR" altLang="en-US" dirty="0"/>
              <a:t>앞으로 나올 </a:t>
            </a:r>
            <a:r>
              <a:rPr lang="en-US" altLang="ko-KR" dirty="0"/>
              <a:t>CNN, RNN</a:t>
            </a:r>
            <a:r>
              <a:rPr lang="ko-KR" altLang="en-US" dirty="0"/>
              <a:t>은 모두 레이어 단위로 </a:t>
            </a:r>
            <a:r>
              <a:rPr lang="en-US" altLang="ko-KR" dirty="0"/>
              <a:t>wrapped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DDD629-04D2-49D5-95E3-CE5B70647C0D}"/>
              </a:ext>
            </a:extLst>
          </p:cNvPr>
          <p:cNvSpPr/>
          <p:nvPr/>
        </p:nvSpPr>
        <p:spPr>
          <a:xfrm>
            <a:off x="4367048" y="39136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L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 = </a:t>
            </a:r>
            <a:r>
              <a:rPr lang="ko-KR" altLang="en-US" sz="1200" dirty="0" err="1">
                <a:solidFill>
                  <a:srgbClr val="FF0000"/>
                </a:solidFill>
              </a:rPr>
              <a:t>tf.layers.dense</a:t>
            </a:r>
            <a:r>
              <a:rPr lang="ko-KR" altLang="en-US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inputs</a:t>
            </a:r>
            <a:r>
              <a:rPr lang="ko-KR" altLang="en-US" sz="1200" dirty="0">
                <a:solidFill>
                  <a:srgbClr val="FF0000"/>
                </a:solidFill>
              </a:rPr>
              <a:t>=</a:t>
            </a:r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r>
              <a:rPr lang="ko-KR" altLang="en-US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</a:rPr>
              <a:t>units</a:t>
            </a:r>
            <a:r>
              <a:rPr lang="ko-KR" altLang="en-US" sz="1200" dirty="0">
                <a:solidFill>
                  <a:srgbClr val="FF0000"/>
                </a:solidFill>
              </a:rPr>
              <a:t>=256, </a:t>
            </a:r>
            <a:r>
              <a:rPr lang="ko-KR" altLang="en-US" sz="1200" dirty="0" err="1">
                <a:solidFill>
                  <a:srgbClr val="FF0000"/>
                </a:solidFill>
              </a:rPr>
              <a:t>activation</a:t>
            </a:r>
            <a:r>
              <a:rPr lang="ko-KR" altLang="en-US" sz="1200" dirty="0">
                <a:solidFill>
                  <a:srgbClr val="FF0000"/>
                </a:solidFill>
              </a:rPr>
              <a:t>=</a:t>
            </a:r>
            <a:r>
              <a:rPr lang="ko-KR" altLang="en-US" sz="1200" dirty="0" err="1">
                <a:solidFill>
                  <a:srgbClr val="FF0000"/>
                </a:solidFill>
              </a:rPr>
              <a:t>tf.nn.relu</a:t>
            </a:r>
            <a:r>
              <a:rPr lang="ko-KR" altLang="en-US" sz="12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L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 = </a:t>
            </a:r>
            <a:r>
              <a:rPr lang="ko-KR" altLang="en-US" sz="1200" dirty="0" err="1">
                <a:solidFill>
                  <a:srgbClr val="FF0000"/>
                </a:solidFill>
              </a:rPr>
              <a:t>tf.nn.dropout</a:t>
            </a:r>
            <a:r>
              <a:rPr lang="ko-KR" altLang="en-US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L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</a:rPr>
              <a:t>keep_prob</a:t>
            </a:r>
            <a:r>
              <a:rPr lang="ko-KR" altLang="en-US" sz="1200" dirty="0">
                <a:solidFill>
                  <a:srgbClr val="FF0000"/>
                </a:solidFill>
              </a:rPr>
              <a:t>=</a:t>
            </a:r>
            <a:r>
              <a:rPr lang="ko-KR" altLang="en-US" sz="1200" dirty="0" err="1">
                <a:solidFill>
                  <a:srgbClr val="FF0000"/>
                </a:solidFill>
              </a:rPr>
              <a:t>keep_prob</a:t>
            </a:r>
            <a:r>
              <a:rPr lang="ko-KR" altLang="en-US" sz="1200" dirty="0">
                <a:solidFill>
                  <a:srgbClr val="FF0000"/>
                </a:solidFill>
              </a:rPr>
              <a:t>)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L2 = </a:t>
            </a:r>
            <a:r>
              <a:rPr lang="ko-KR" altLang="en-US" sz="1200" dirty="0" err="1"/>
              <a:t>tf.layers.dense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inputs</a:t>
            </a:r>
            <a:r>
              <a:rPr lang="ko-KR" altLang="en-US" sz="1200" dirty="0"/>
              <a:t>=L1, </a:t>
            </a:r>
            <a:r>
              <a:rPr lang="ko-KR" altLang="en-US" sz="1200" dirty="0" err="1"/>
              <a:t>units</a:t>
            </a:r>
            <a:r>
              <a:rPr lang="ko-KR" altLang="en-US" sz="1200" dirty="0"/>
              <a:t>=256, </a:t>
            </a:r>
            <a:r>
              <a:rPr lang="ko-KR" altLang="en-US" sz="1200" dirty="0" err="1"/>
              <a:t>activation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tf.nn.relu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L2 = </a:t>
            </a:r>
            <a:r>
              <a:rPr lang="ko-KR" altLang="en-US" sz="1200" dirty="0" err="1"/>
              <a:t>tf.nn.dropout</a:t>
            </a:r>
            <a:r>
              <a:rPr lang="ko-KR" altLang="en-US" sz="1200" dirty="0"/>
              <a:t>(L2, </a:t>
            </a:r>
            <a:r>
              <a:rPr lang="ko-KR" altLang="en-US" sz="1200" dirty="0" err="1"/>
              <a:t>keep_prob</a:t>
            </a:r>
            <a:r>
              <a:rPr lang="ko-KR" altLang="en-US" sz="1200" dirty="0"/>
              <a:t>=</a:t>
            </a:r>
            <a:r>
              <a:rPr lang="ko-KR" altLang="en-US" sz="1200" dirty="0" err="1"/>
              <a:t>keep_prob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L3 = </a:t>
            </a:r>
            <a:r>
              <a:rPr lang="ko-KR" altLang="en-US" sz="1200" dirty="0" err="1"/>
              <a:t>tf.layers.dense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inputs</a:t>
            </a:r>
            <a:r>
              <a:rPr lang="ko-KR" altLang="en-US" sz="1200" dirty="0"/>
              <a:t>=L2, </a:t>
            </a:r>
            <a:r>
              <a:rPr lang="ko-KR" altLang="en-US" sz="1200" dirty="0" err="1"/>
              <a:t>units</a:t>
            </a:r>
            <a:r>
              <a:rPr lang="ko-KR" altLang="en-US" sz="1200" dirty="0"/>
              <a:t>=256, </a:t>
            </a:r>
            <a:r>
              <a:rPr lang="ko-KR" altLang="en-US" sz="1200" dirty="0" err="1"/>
              <a:t>activation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tf.nn.relu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L3 = </a:t>
            </a:r>
            <a:r>
              <a:rPr lang="ko-KR" altLang="en-US" sz="1200" dirty="0" err="1"/>
              <a:t>tf.nn.dropout</a:t>
            </a:r>
            <a:r>
              <a:rPr lang="ko-KR" altLang="en-US" sz="1200" dirty="0"/>
              <a:t>(L3, </a:t>
            </a:r>
            <a:r>
              <a:rPr lang="ko-KR" altLang="en-US" sz="1200" dirty="0" err="1"/>
              <a:t>keep_prob</a:t>
            </a:r>
            <a:r>
              <a:rPr lang="ko-KR" altLang="en-US" sz="1200" dirty="0"/>
              <a:t>=</a:t>
            </a:r>
            <a:r>
              <a:rPr lang="ko-KR" altLang="en-US" sz="1200" dirty="0" err="1"/>
              <a:t>keep_prob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hypothesis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tf.layers.dense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inputs</a:t>
            </a:r>
            <a:r>
              <a:rPr lang="ko-KR" altLang="en-US" sz="1200" dirty="0"/>
              <a:t>=L3, </a:t>
            </a:r>
            <a:r>
              <a:rPr lang="ko-KR" altLang="en-US" sz="1200" dirty="0" err="1"/>
              <a:t>units</a:t>
            </a:r>
            <a:r>
              <a:rPr lang="ko-KR" altLang="en-US" sz="1200" dirty="0"/>
              <a:t>=10, </a:t>
            </a:r>
            <a:r>
              <a:rPr lang="ko-KR" altLang="en-US" sz="1200" dirty="0" err="1"/>
              <a:t>activation</a:t>
            </a:r>
            <a:r>
              <a:rPr lang="ko-KR" altLang="en-US" sz="1200" dirty="0"/>
              <a:t>=</a:t>
            </a:r>
            <a:r>
              <a:rPr lang="ko-KR" altLang="en-US" sz="1200" dirty="0" err="1"/>
              <a:t>tf.nn.relu</a:t>
            </a:r>
            <a:r>
              <a:rPr lang="ko-KR" altLang="en-US" sz="12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9440AC-4A39-45BB-B2AA-55088197C95E}"/>
              </a:ext>
            </a:extLst>
          </p:cNvPr>
          <p:cNvSpPr/>
          <p:nvPr/>
        </p:nvSpPr>
        <p:spPr>
          <a:xfrm>
            <a:off x="362607" y="322119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W1 = tf.Variable(tf.random_normal([784, 256]))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b1 = tf.Variable(tf.random_normal([256]))</a:t>
            </a:r>
          </a:p>
          <a:p>
            <a:r>
              <a:rPr lang="ko-KR" altLang="en-US" sz="1200">
                <a:solidFill>
                  <a:srgbClr val="FF0000"/>
                </a:solidFill>
              </a:rPr>
              <a:t>L1 = tf.nn.relu(tf.matmul(X, W1) + b1)</a:t>
            </a:r>
            <a:endParaRPr lang="en-US" altLang="ko-KR" sz="1200">
              <a:solidFill>
                <a:srgbClr val="FF0000"/>
              </a:solidFill>
            </a:endParaRPr>
          </a:p>
          <a:p>
            <a:r>
              <a:rPr lang="ko-KR" altLang="en-US" sz="1200">
                <a:solidFill>
                  <a:srgbClr val="FF0000"/>
                </a:solidFill>
              </a:rPr>
              <a:t>L</a:t>
            </a:r>
            <a:r>
              <a:rPr lang="en-US" altLang="ko-KR" sz="1200">
                <a:solidFill>
                  <a:srgbClr val="FF0000"/>
                </a:solidFill>
              </a:rPr>
              <a:t>1</a:t>
            </a:r>
            <a:r>
              <a:rPr lang="ko-KR" altLang="en-US" sz="1200">
                <a:solidFill>
                  <a:srgbClr val="FF0000"/>
                </a:solidFill>
              </a:rPr>
              <a:t> = tf.nn.dropout(L</a:t>
            </a:r>
            <a:r>
              <a:rPr lang="en-US" altLang="ko-KR" sz="1200">
                <a:solidFill>
                  <a:srgbClr val="FF0000"/>
                </a:solidFill>
              </a:rPr>
              <a:t>1</a:t>
            </a:r>
            <a:r>
              <a:rPr lang="ko-KR" altLang="en-US" sz="1200">
                <a:solidFill>
                  <a:srgbClr val="FF0000"/>
                </a:solidFill>
              </a:rPr>
              <a:t>, keep_prob=keep_prob)</a:t>
            </a:r>
          </a:p>
          <a:p>
            <a:endParaRPr lang="ko-KR" altLang="en-US" sz="1200"/>
          </a:p>
          <a:p>
            <a:r>
              <a:rPr lang="ko-KR" altLang="en-US" sz="1200"/>
              <a:t>W2 = tf.Variable(tf.random_normal([256, 256]))</a:t>
            </a:r>
          </a:p>
          <a:p>
            <a:r>
              <a:rPr lang="ko-KR" altLang="en-US" sz="1200"/>
              <a:t>b2 = tf.Variable(tf.random_normal([256]))</a:t>
            </a:r>
          </a:p>
          <a:p>
            <a:r>
              <a:rPr lang="ko-KR" altLang="en-US" sz="1200"/>
              <a:t>L2 = tf.nn.relu(tf.matmul(L1, W2) + b2)</a:t>
            </a:r>
            <a:endParaRPr lang="en-US" altLang="ko-KR" sz="1200"/>
          </a:p>
          <a:p>
            <a:r>
              <a:rPr lang="ko-KR" altLang="en-US" sz="1200"/>
              <a:t>L</a:t>
            </a:r>
            <a:r>
              <a:rPr lang="en-US" altLang="ko-KR" sz="1200"/>
              <a:t>2</a:t>
            </a:r>
            <a:r>
              <a:rPr lang="ko-KR" altLang="en-US" sz="1200"/>
              <a:t> = tf.nn.dropout(L</a:t>
            </a:r>
            <a:r>
              <a:rPr lang="en-US" altLang="ko-KR" sz="1200"/>
              <a:t>2</a:t>
            </a:r>
            <a:r>
              <a:rPr lang="ko-KR" altLang="en-US" sz="1200"/>
              <a:t>, keep_prob=keep_prob)</a:t>
            </a:r>
          </a:p>
          <a:p>
            <a:endParaRPr lang="ko-KR" altLang="en-US" sz="1200"/>
          </a:p>
          <a:p>
            <a:r>
              <a:rPr lang="ko-KR" altLang="en-US" sz="1200"/>
              <a:t>W3 = tf.Variable(tf.random_normal([256, 256]))</a:t>
            </a:r>
          </a:p>
          <a:p>
            <a:r>
              <a:rPr lang="ko-KR" altLang="en-US" sz="1200"/>
              <a:t>b3 = tf.Variable(tf.random_normal([256]))</a:t>
            </a:r>
          </a:p>
          <a:p>
            <a:r>
              <a:rPr lang="ko-KR" altLang="en-US" sz="1200"/>
              <a:t>L3 = tf.nn.relu(tf.matmul(L2, W3) + b3)</a:t>
            </a:r>
            <a:endParaRPr lang="en-US" altLang="ko-KR" sz="1200"/>
          </a:p>
          <a:p>
            <a:r>
              <a:rPr lang="ko-KR" altLang="en-US" sz="1200"/>
              <a:t>L</a:t>
            </a:r>
            <a:r>
              <a:rPr lang="en-US" altLang="ko-KR" sz="1200"/>
              <a:t>3</a:t>
            </a:r>
            <a:r>
              <a:rPr lang="ko-KR" altLang="en-US" sz="1200"/>
              <a:t> = tf.nn.dropout(L</a:t>
            </a:r>
            <a:r>
              <a:rPr lang="en-US" altLang="ko-KR" sz="1200"/>
              <a:t>3</a:t>
            </a:r>
            <a:r>
              <a:rPr lang="ko-KR" altLang="en-US" sz="1200"/>
              <a:t>, keep_prob=keep_prob)</a:t>
            </a:r>
          </a:p>
          <a:p>
            <a:endParaRPr lang="ko-KR" altLang="en-US" sz="1200"/>
          </a:p>
          <a:p>
            <a:r>
              <a:rPr lang="ko-KR" altLang="en-US" sz="1200"/>
              <a:t>W4 = tf.Variable(tf.random_normal([256, 10]))</a:t>
            </a:r>
          </a:p>
          <a:p>
            <a:r>
              <a:rPr lang="ko-KR" altLang="en-US" sz="1200"/>
              <a:t>b4 = tf.Variable(tf.random_normal([10]))</a:t>
            </a:r>
          </a:p>
          <a:p>
            <a:r>
              <a:rPr lang="ko-KR" altLang="en-US" sz="1200"/>
              <a:t>hypothesis = tf.matmul(L4, W4) + b4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DB19F11-770F-458F-982C-F4681C4472C3}"/>
              </a:ext>
            </a:extLst>
          </p:cNvPr>
          <p:cNvSpPr/>
          <p:nvPr/>
        </p:nvSpPr>
        <p:spPr>
          <a:xfrm>
            <a:off x="3930869" y="4519448"/>
            <a:ext cx="436179" cy="40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5F4C5-3B6D-4834-BF46-F09E3C07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 </a:t>
            </a:r>
            <a:r>
              <a:rPr lang="ko-KR" altLang="en-US" dirty="0" smtClean="0"/>
              <a:t>이외 </a:t>
            </a:r>
            <a:r>
              <a:rPr lang="ko-KR" altLang="en-US" dirty="0"/>
              <a:t>모델들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3A9D30-9F86-410E-8855-5C3D46954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4140200"/>
          </a:xfrm>
        </p:spPr>
        <p:txBody>
          <a:bodyPr/>
          <a:lstStyle/>
          <a:p>
            <a:r>
              <a:rPr lang="en-US" altLang="ko-KR"/>
              <a:t>CNN – </a:t>
            </a:r>
            <a:r>
              <a:rPr lang="ko-KR" altLang="en-US"/>
              <a:t>눈이 데이터 처리하는 과정을 모사하여 이미지를 매우 효율적으로 다룰 수 있는 아키텍처</a:t>
            </a:r>
            <a:endParaRPr lang="en-US" altLang="ko-KR"/>
          </a:p>
          <a:p>
            <a:r>
              <a:rPr lang="en-US" altLang="ko-KR"/>
              <a:t>RNN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시계열 데이터를 다루는데 최적화된 아키텍처</a:t>
            </a:r>
            <a:endParaRPr lang="en-US" altLang="ko-KR"/>
          </a:p>
        </p:txBody>
      </p:sp>
      <p:pic>
        <p:nvPicPr>
          <p:cNvPr id="9218" name="Picture 2" descr="cnn deep learning에 대한 이미지 검색결과">
            <a:extLst>
              <a:ext uri="{FF2B5EF4-FFF2-40B4-BE49-F238E27FC236}">
                <a16:creationId xmlns:a16="http://schemas.microsoft.com/office/drawing/2014/main" id="{065FAE19-FBFE-4A4C-A303-1F7401343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01" y="3298443"/>
            <a:ext cx="5400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F9DE30-A79C-4288-8AA2-7AFB384E6A9E}"/>
              </a:ext>
            </a:extLst>
          </p:cNvPr>
          <p:cNvSpPr/>
          <p:nvPr/>
        </p:nvSpPr>
        <p:spPr>
          <a:xfrm>
            <a:off x="700371" y="6418335"/>
            <a:ext cx="8865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http://ncia.snu.ac.kr/xe/files/attach/images/1629/629/001/e4d5173d88de64115b3ae994e2391206.png</a:t>
            </a:r>
            <a:endParaRPr lang="en-US" altLang="ko-KR" sz="1000" dirty="0"/>
          </a:p>
          <a:p>
            <a:r>
              <a:rPr lang="en-US" altLang="ko-KR" sz="1000" dirty="0">
                <a:hlinkClick r:id="rId5"/>
              </a:rPr>
              <a:t>https://t1.daumcdn.net/thumb/R1280x0/?fname=http://t1.daumcdn.net/brunch/service/user/IgT/image/5b5tGs6crOs2OVoE__pu_XoxXU8.png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9220" name="Picture 4" descr="rnn에 대한 이미지 검색결과">
            <a:extLst>
              <a:ext uri="{FF2B5EF4-FFF2-40B4-BE49-F238E27FC236}">
                <a16:creationId xmlns:a16="http://schemas.microsoft.com/office/drawing/2014/main" id="{095E12E7-1804-4441-ADB7-3BAB4430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8" y="4761004"/>
            <a:ext cx="4750676" cy="163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08318" y="393672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08318" y="539286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 smtClean="0"/>
              <a:t>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95F48-CA62-476E-9C31-EBA4BBC5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텐서보드</a:t>
            </a:r>
            <a:r>
              <a:rPr lang="en-US" altLang="ko-KR"/>
              <a:t>(Optional)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FC7F2-5C09-4D0F-B812-C9285C27F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644" y="2168525"/>
            <a:ext cx="3424784" cy="4140200"/>
          </a:xfrm>
        </p:spPr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텐서의</a:t>
            </a:r>
            <a:r>
              <a:rPr lang="ko-KR" altLang="en-US" dirty="0"/>
              <a:t> 값들과 그래프의 구조 등 작업 내용을 실시간으로 </a:t>
            </a:r>
            <a:r>
              <a:rPr lang="ko-KR" altLang="en-US" dirty="0" smtClean="0"/>
              <a:t>확인가능</a:t>
            </a:r>
            <a:endParaRPr lang="en-US" altLang="ko-KR" dirty="0" smtClean="0"/>
          </a:p>
          <a:p>
            <a:r>
              <a:rPr lang="en-US" altLang="ko-KR" dirty="0" smtClean="0"/>
              <a:t>AWS, Azure</a:t>
            </a:r>
            <a:r>
              <a:rPr lang="ko-KR" altLang="en-US" dirty="0" smtClean="0"/>
              <a:t>등의 서버를 활용해서 학습한다면 트레이닝 상황을 중간중간에 알기 위해 필요</a:t>
            </a:r>
            <a:endParaRPr lang="en-US" altLang="ko-KR" dirty="0"/>
          </a:p>
          <a:p>
            <a:r>
              <a:rPr lang="ko-KR" altLang="en-US" dirty="0" err="1"/>
              <a:t>웹브라우저</a:t>
            </a:r>
            <a:r>
              <a:rPr lang="ko-KR" altLang="en-US" dirty="0"/>
              <a:t> </a:t>
            </a:r>
            <a:r>
              <a:rPr lang="en-US" altLang="ko-KR" dirty="0"/>
              <a:t>6006 </a:t>
            </a:r>
            <a:r>
              <a:rPr lang="ko-KR" altLang="en-US" dirty="0"/>
              <a:t>포트</a:t>
            </a:r>
            <a:endParaRPr lang="en-US" altLang="ko-KR" dirty="0"/>
          </a:p>
          <a:p>
            <a:r>
              <a:rPr lang="en-US" altLang="ko-KR" dirty="0" err="1"/>
              <a:t>tensorboard</a:t>
            </a:r>
            <a:r>
              <a:rPr lang="en-US" altLang="ko-KR" dirty="0"/>
              <a:t> --</a:t>
            </a:r>
            <a:r>
              <a:rPr lang="en-US" altLang="ko-KR" dirty="0" err="1"/>
              <a:t>logdir</a:t>
            </a:r>
            <a:r>
              <a:rPr lang="en-US" altLang="ko-KR" dirty="0"/>
              <a:t>=path/to/log-directory</a:t>
            </a:r>
            <a:endParaRPr lang="ko-KR" altLang="en-US" dirty="0"/>
          </a:p>
        </p:txBody>
      </p:sp>
      <p:pic>
        <p:nvPicPr>
          <p:cNvPr id="9218" name="Picture 2" descr="MNIST TensorBoard">
            <a:extLst>
              <a:ext uri="{FF2B5EF4-FFF2-40B4-BE49-F238E27FC236}">
                <a16:creationId xmlns:a16="http://schemas.microsoft.com/office/drawing/2014/main" id="{9FF50002-0688-45E3-ADB9-63BCCFFB5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428" y="2168525"/>
            <a:ext cx="5105108" cy="41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56737" y="6499473"/>
            <a:ext cx="4987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https://www.tensorflow.org/programmers_guide/summaries_and_tensorboard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2054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9605-72A2-40C0-8568-5D8FEBE7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</a:t>
            </a:r>
            <a:r>
              <a:rPr lang="ko-KR" altLang="en-US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43723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비슷한 단어를 가까운 </a:t>
            </a:r>
            <a:r>
              <a:rPr lang="ko-KR" altLang="en-US" dirty="0" err="1" smtClean="0"/>
              <a:t>벡터공간에</a:t>
            </a:r>
            <a:r>
              <a:rPr lang="ko-KR" altLang="en-US" dirty="0" smtClean="0"/>
              <a:t> 매핑하는 </a:t>
            </a:r>
            <a:r>
              <a:rPr lang="en-US" altLang="ko-KR" dirty="0"/>
              <a:t>distributed </a:t>
            </a:r>
            <a:r>
              <a:rPr lang="en-US" altLang="ko-KR" dirty="0" smtClean="0"/>
              <a:t>representation </a:t>
            </a:r>
            <a:r>
              <a:rPr lang="ko-KR" altLang="en-US" dirty="0"/>
              <a:t>아이디어에 기반해 글의 컨텍스트를 이용하여 </a:t>
            </a:r>
            <a:r>
              <a:rPr lang="en-US" altLang="ko-KR" dirty="0"/>
              <a:t>'</a:t>
            </a:r>
            <a:r>
              <a:rPr lang="ko-KR" altLang="en-US" dirty="0"/>
              <a:t>문자 단어</a:t>
            </a:r>
            <a:r>
              <a:rPr lang="en-US" altLang="ko-KR" dirty="0"/>
              <a:t>'</a:t>
            </a:r>
            <a:r>
              <a:rPr lang="ko-KR" altLang="en-US" dirty="0"/>
              <a:t>를 </a:t>
            </a:r>
            <a:r>
              <a:rPr lang="en-US" altLang="ko-KR" dirty="0"/>
              <a:t>'</a:t>
            </a:r>
            <a:r>
              <a:rPr lang="ko-KR" altLang="en-US" dirty="0"/>
              <a:t>숫자 벡터</a:t>
            </a:r>
            <a:r>
              <a:rPr lang="en-US" altLang="ko-KR" dirty="0"/>
              <a:t>'</a:t>
            </a:r>
            <a:r>
              <a:rPr lang="ko-KR" altLang="en-US" dirty="0"/>
              <a:t>로 </a:t>
            </a:r>
            <a:r>
              <a:rPr lang="en-US" altLang="ko-KR" dirty="0"/>
              <a:t>embedding</a:t>
            </a:r>
            <a:r>
              <a:rPr lang="ko-KR" altLang="en-US" dirty="0"/>
              <a:t>해주는 </a:t>
            </a:r>
            <a:r>
              <a:rPr lang="en-US" altLang="ko-KR" dirty="0"/>
              <a:t>Neural Network</a:t>
            </a:r>
            <a:r>
              <a:rPr lang="ko-KR" altLang="en-US" dirty="0"/>
              <a:t> </a:t>
            </a:r>
            <a:r>
              <a:rPr lang="en-US" altLang="ko-KR" dirty="0"/>
              <a:t>Language </a:t>
            </a:r>
            <a:r>
              <a:rPr lang="en-US" altLang="ko-KR" dirty="0" smtClean="0"/>
              <a:t>Model(NNML)</a:t>
            </a:r>
            <a:endParaRPr lang="en-US" altLang="ko-KR" dirty="0"/>
          </a:p>
          <a:p>
            <a:r>
              <a:rPr lang="en-US" altLang="ko-KR" dirty="0" smtClean="0"/>
              <a:t>CBOW, </a:t>
            </a:r>
            <a:r>
              <a:rPr lang="en-US" altLang="ko-KR" dirty="0"/>
              <a:t>skip-gram </a:t>
            </a:r>
            <a:r>
              <a:rPr lang="ko-KR" altLang="en-US" dirty="0"/>
              <a:t>두가지 방법의 학습 알고리즘이 존재</a:t>
            </a:r>
            <a:endParaRPr lang="en-US" altLang="ko-KR" dirty="0"/>
          </a:p>
          <a:p>
            <a:r>
              <a:rPr lang="ko-KR" altLang="en-US" dirty="0" err="1"/>
              <a:t>관련논문</a:t>
            </a:r>
            <a:endParaRPr lang="en-US" altLang="ko-KR" dirty="0"/>
          </a:p>
          <a:p>
            <a:pPr lvl="1"/>
            <a:r>
              <a:rPr lang="en-US" altLang="ko-KR" dirty="0"/>
              <a:t>Distributed Representations of Words and Phrases and their Compositionality, Tomas </a:t>
            </a:r>
            <a:r>
              <a:rPr lang="en-US" altLang="ko-KR" dirty="0" err="1"/>
              <a:t>Mikolov</a:t>
            </a:r>
            <a:r>
              <a:rPr lang="en-US" altLang="ko-KR" dirty="0"/>
              <a:t> et</a:t>
            </a:r>
            <a:r>
              <a:rPr lang="ko-KR" altLang="en-US" dirty="0"/>
              <a:t> </a:t>
            </a:r>
            <a:r>
              <a:rPr lang="en-US" altLang="ko-KR" dirty="0"/>
              <a:t>al.</a:t>
            </a:r>
          </a:p>
          <a:p>
            <a:pPr lvl="1"/>
            <a:r>
              <a:rPr lang="en-US" altLang="ko-KR" dirty="0"/>
              <a:t>Efficient Estimation of Word Representations in Vector Space, Tomas </a:t>
            </a:r>
            <a:r>
              <a:rPr lang="en-US" altLang="ko-KR" dirty="0" err="1"/>
              <a:t>Mikolov</a:t>
            </a:r>
            <a:r>
              <a:rPr lang="en-US" altLang="ko-KR" dirty="0"/>
              <a:t> et</a:t>
            </a:r>
            <a:r>
              <a:rPr lang="ko-KR" altLang="en-US" dirty="0"/>
              <a:t> </a:t>
            </a:r>
            <a:r>
              <a:rPr lang="en-US" altLang="ko-KR" dirty="0"/>
              <a:t>al.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4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Embedding: one-hot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2338980"/>
            <a:ext cx="7921625" cy="4140200"/>
          </a:xfrm>
        </p:spPr>
        <p:txBody>
          <a:bodyPr/>
          <a:lstStyle/>
          <a:p>
            <a:r>
              <a:rPr lang="ko-KR" altLang="en-US" dirty="0"/>
              <a:t>문자로 표현된 단어를 벡터로 표현하는 법</a:t>
            </a:r>
            <a:endParaRPr lang="en-US" altLang="ko-KR" dirty="0"/>
          </a:p>
          <a:p>
            <a:r>
              <a:rPr lang="ko-KR" altLang="en-US" dirty="0"/>
              <a:t>가장 간단한 </a:t>
            </a:r>
            <a:r>
              <a:rPr lang="en-US" altLang="ko-KR" dirty="0"/>
              <a:t>one-hot encoding – </a:t>
            </a:r>
            <a:r>
              <a:rPr lang="ko-KR" altLang="en-US" dirty="0"/>
              <a:t>아무런 정보를 담지 </a:t>
            </a:r>
            <a:r>
              <a:rPr lang="ko-KR" altLang="en-US" dirty="0" smtClean="0"/>
              <a:t>못함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93DFD-6236-46B1-B8A7-B1ED8516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09" y="3468079"/>
            <a:ext cx="7708103" cy="20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Embedding: bag of</a:t>
            </a:r>
            <a:r>
              <a:rPr lang="ko-KR" altLang="en-US" dirty="0"/>
              <a:t> </a:t>
            </a:r>
            <a:r>
              <a:rPr lang="en-US" altLang="ko-KR" dirty="0" smtClean="0"/>
              <a:t>word, TF-IDF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1417823"/>
          </a:xfrm>
        </p:spPr>
        <p:txBody>
          <a:bodyPr/>
          <a:lstStyle/>
          <a:p>
            <a:r>
              <a:rPr lang="en-US" altLang="ko-KR" dirty="0"/>
              <a:t>Bag of words </a:t>
            </a:r>
            <a:r>
              <a:rPr lang="ko-KR" altLang="en-US" dirty="0"/>
              <a:t>행렬을 사용 </a:t>
            </a:r>
            <a:r>
              <a:rPr lang="en-US" altLang="ko-KR" dirty="0"/>
              <a:t>– </a:t>
            </a:r>
            <a:r>
              <a:rPr lang="ko-KR" altLang="en-US" dirty="0"/>
              <a:t>단어 순서같은 </a:t>
            </a:r>
            <a:r>
              <a:rPr lang="en-US" altLang="ko-KR" dirty="0"/>
              <a:t>local</a:t>
            </a:r>
            <a:r>
              <a:rPr lang="ko-KR" altLang="en-US" dirty="0"/>
              <a:t> 정보를 담지 못함</a:t>
            </a:r>
            <a:endParaRPr lang="en-US" altLang="ko-KR" dirty="0"/>
          </a:p>
          <a:p>
            <a:r>
              <a:rPr lang="en-US" altLang="ko-KR" dirty="0" smtClean="0"/>
              <a:t>TF-IDF</a:t>
            </a:r>
            <a:r>
              <a:rPr lang="ko-KR" altLang="en-US" dirty="0" smtClean="0"/>
              <a:t>등의 기법을 이용해 정교화</a:t>
            </a:r>
            <a:endParaRPr lang="ko-KR" altLang="en-US" dirty="0"/>
          </a:p>
        </p:txBody>
      </p:sp>
      <p:pic>
        <p:nvPicPr>
          <p:cNvPr id="3074" name="Picture 2" descr="bag of word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3671495"/>
            <a:ext cx="3905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68" y="3379065"/>
            <a:ext cx="3895106" cy="292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g of word svd에 대한 이미지 검색결과">
            <a:extLst>
              <a:ext uri="{FF2B5EF4-FFF2-40B4-BE49-F238E27FC236}">
                <a16:creationId xmlns:a16="http://schemas.microsoft.com/office/drawing/2014/main" id="{DF1B92E9-D787-4FCA-8A36-3D133368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9" y="1721224"/>
            <a:ext cx="8125822" cy="45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261B326-9D4E-485C-895C-6AD4ED65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Embedding: Co-</a:t>
            </a:r>
            <a:r>
              <a:rPr lang="en-US" altLang="ko-KR" dirty="0" err="1" smtClean="0"/>
              <a:t>occurence</a:t>
            </a:r>
            <a:r>
              <a:rPr lang="en-US" altLang="ko-KR" dirty="0" smtClean="0"/>
              <a:t> matrix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8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ensorflowkorea.gitbooks.io/tensorflow-kr/content/g3doc/images/linear-relationships.png">
            <a:extLst>
              <a:ext uri="{FF2B5EF4-FFF2-40B4-BE49-F238E27FC236}">
                <a16:creationId xmlns:a16="http://schemas.microsoft.com/office/drawing/2014/main" id="{506E6E88-91B4-4851-8D64-DA5443EF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44" y="3718034"/>
            <a:ext cx="8028924" cy="28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AAE2A1-9020-4573-ABB5-0B721AF7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Embedding: word2vec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9A1727-5DB7-4872-AD36-DAD0767AD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647934"/>
            <a:ext cx="7921625" cy="4140200"/>
          </a:xfrm>
        </p:spPr>
        <p:txBody>
          <a:bodyPr/>
          <a:lstStyle/>
          <a:p>
            <a:r>
              <a:rPr lang="ko-KR" altLang="en-US" dirty="0"/>
              <a:t>기존의 방법들은 단어 </a:t>
            </a:r>
            <a:r>
              <a:rPr lang="ko-KR" altLang="en-US" dirty="0" err="1"/>
              <a:t>벡터간</a:t>
            </a:r>
            <a:r>
              <a:rPr lang="ko-KR" altLang="en-US" dirty="0"/>
              <a:t> 관계가 없거나</a:t>
            </a:r>
            <a:r>
              <a:rPr lang="en-US" altLang="ko-KR" dirty="0"/>
              <a:t>(One-hot) </a:t>
            </a:r>
            <a:r>
              <a:rPr lang="ko-KR" altLang="en-US" dirty="0" err="1"/>
              <a:t>제한적임</a:t>
            </a:r>
            <a:r>
              <a:rPr lang="en-US" altLang="ko-KR" dirty="0"/>
              <a:t>(SVD)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word2vec</a:t>
            </a:r>
            <a:r>
              <a:rPr lang="ko-KR" altLang="en-US" dirty="0"/>
              <a:t>은 단어를 </a:t>
            </a:r>
            <a:r>
              <a:rPr lang="ko-KR" altLang="en-US" dirty="0" err="1"/>
              <a:t>벡터공간에</a:t>
            </a:r>
            <a:r>
              <a:rPr lang="ko-KR" altLang="en-US" dirty="0"/>
              <a:t> 직관적으로 매핑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왕 </a:t>
            </a:r>
            <a:r>
              <a:rPr lang="en-US" altLang="ko-KR" dirty="0"/>
              <a:t>– </a:t>
            </a:r>
            <a:r>
              <a:rPr lang="ko-KR" altLang="en-US" dirty="0"/>
              <a:t>남자 </a:t>
            </a:r>
            <a:r>
              <a:rPr lang="en-US" altLang="ko-KR" dirty="0"/>
              <a:t>+ </a:t>
            </a:r>
            <a:r>
              <a:rPr lang="ko-KR" altLang="en-US" dirty="0"/>
              <a:t>여자 </a:t>
            </a:r>
            <a:r>
              <a:rPr lang="en-US" altLang="ko-KR" dirty="0"/>
              <a:t>= </a:t>
            </a:r>
            <a:r>
              <a:rPr lang="ko-KR" altLang="en-US" dirty="0"/>
              <a:t>여왕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단어의 </a:t>
            </a:r>
            <a:r>
              <a:rPr lang="en-US" altLang="ko-KR" dirty="0" smtClean="0"/>
              <a:t>semantic, syntactic </a:t>
            </a:r>
            <a:r>
              <a:rPr lang="ko-KR" altLang="en-US" dirty="0" smtClean="0"/>
              <a:t>정보 모두를 담을 수 </a:t>
            </a:r>
            <a:r>
              <a:rPr lang="ko-KR" altLang="en-US" dirty="0"/>
              <a:t>있</a:t>
            </a:r>
            <a:r>
              <a:rPr lang="ko-KR" altLang="en-US" dirty="0" smtClean="0"/>
              <a:t>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5454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261DF-052B-4FB3-849C-9D15779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56196-0DBD-4C85-B7E9-DD9C8D81F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 </a:t>
            </a:r>
            <a:r>
              <a:rPr lang="en-US" altLang="ko-KR" b="1"/>
              <a:t>perceptron</a:t>
            </a:r>
            <a:r>
              <a:rPr lang="en-US" altLang="ko-KR"/>
              <a:t> is an algorithm for </a:t>
            </a:r>
            <a:r>
              <a:rPr lang="en-US" altLang="ko-KR">
                <a:hlinkClick r:id="rId3" tooltip="Supervised classification"/>
              </a:rPr>
              <a:t>supervised learning</a:t>
            </a:r>
            <a:r>
              <a:rPr lang="en-US" altLang="ko-KR"/>
              <a:t> of </a:t>
            </a:r>
            <a:r>
              <a:rPr lang="en-US" altLang="ko-KR">
                <a:hlinkClick r:id="rId4" tooltip="Binary classification"/>
              </a:rPr>
              <a:t>binary classifiers</a:t>
            </a:r>
            <a:r>
              <a:rPr lang="en-US" altLang="ko-KR"/>
              <a:t> </a:t>
            </a:r>
          </a:p>
          <a:p>
            <a:r>
              <a:rPr lang="en-US" altLang="ko-KR"/>
              <a:t>The perceptron is a simplified model of a biological </a:t>
            </a:r>
            <a:r>
              <a:rPr lang="en-US" altLang="ko-KR">
                <a:hlinkClick r:id="rId5" tooltip="Neuron"/>
              </a:rPr>
              <a:t>neuron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675E8-27C9-43E1-A2C1-E93E7B9E1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88" y="3250324"/>
            <a:ext cx="3502282" cy="953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E5E891-5EA7-4575-9228-634452901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532" y="3250324"/>
            <a:ext cx="2892122" cy="783020"/>
          </a:xfrm>
          <a:prstGeom prst="rect">
            <a:avLst/>
          </a:prstGeom>
        </p:spPr>
      </p:pic>
      <p:pic>
        <p:nvPicPr>
          <p:cNvPr id="1026" name="Picture 2" descr="Perceptron에 대한 이미지 검색결과">
            <a:extLst>
              <a:ext uri="{FF2B5EF4-FFF2-40B4-BE49-F238E27FC236}">
                <a16:creationId xmlns:a16="http://schemas.microsoft.com/office/drawing/2014/main" id="{13A2826A-C82A-4C43-A3BA-513EDA3BD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535" y="4033344"/>
            <a:ext cx="3010035" cy="23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121E57-BF73-456B-94E0-5ECA4457B546}"/>
              </a:ext>
            </a:extLst>
          </p:cNvPr>
          <p:cNvSpPr/>
          <p:nvPr/>
        </p:nvSpPr>
        <p:spPr>
          <a:xfrm>
            <a:off x="4499493" y="6322544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/>
              <a:t>http://ataspinar.com/wp-content/uploads/2016/11/perceptron_schematic_overview.png</a:t>
            </a:r>
          </a:p>
        </p:txBody>
      </p:sp>
      <p:pic>
        <p:nvPicPr>
          <p:cNvPr id="1030" name="Picture 6" descr="neuron에 대한 이미지 검색결과">
            <a:extLst>
              <a:ext uri="{FF2B5EF4-FFF2-40B4-BE49-F238E27FC236}">
                <a16:creationId xmlns:a16="http://schemas.microsoft.com/office/drawing/2014/main" id="{0692E311-F882-4DBE-8951-B5647083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54" y="4362087"/>
            <a:ext cx="3010035" cy="161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Model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2168525"/>
            <a:ext cx="7921625" cy="586550"/>
          </a:xfrm>
        </p:spPr>
        <p:txBody>
          <a:bodyPr/>
          <a:lstStyle/>
          <a:p>
            <a:r>
              <a:rPr lang="ko-KR" altLang="en-US" dirty="0" err="1"/>
              <a:t>목적함수</a:t>
            </a:r>
            <a:r>
              <a:rPr lang="en-US" altLang="ko-KR" dirty="0"/>
              <a:t>(J), </a:t>
            </a:r>
            <a:r>
              <a:rPr lang="ko-KR" altLang="en-US" dirty="0"/>
              <a:t>단어 </a:t>
            </a:r>
            <a:r>
              <a:rPr lang="ko-KR" altLang="en-US" dirty="0" err="1"/>
              <a:t>등장확률</a:t>
            </a:r>
            <a:r>
              <a:rPr lang="en-US" altLang="ko-KR" dirty="0"/>
              <a:t>(P)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FB012-383A-446B-9F41-8229BC1D1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55" b="18086"/>
          <a:stretch/>
        </p:blipFill>
        <p:spPr>
          <a:xfrm>
            <a:off x="2061111" y="5304488"/>
            <a:ext cx="5829300" cy="10450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965" y="2692446"/>
            <a:ext cx="6737032" cy="2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F8E5-418A-45FC-B47E-BFF1AE91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Weight update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88886B-E9C4-4150-8B85-81B31DFD3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994" y="3118186"/>
            <a:ext cx="3105150" cy="76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598A0E-DB27-4DD5-BF03-D0E39454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46" y="2455643"/>
            <a:ext cx="5067300" cy="317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EE627C-477F-4701-BE55-0DD1780F37C9}"/>
              </a:ext>
            </a:extLst>
          </p:cNvPr>
          <p:cNvSpPr/>
          <p:nvPr/>
        </p:nvSpPr>
        <p:spPr>
          <a:xfrm>
            <a:off x="3767959" y="6603954"/>
            <a:ext cx="5376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https://ratsgo.github.io/from%20frequency%20to%20semantics/2017/03/30/word2vec/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2046" y="1978584"/>
            <a:ext cx="189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Backpropagation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Models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7" y="1737601"/>
            <a:ext cx="7921625" cy="4140200"/>
          </a:xfrm>
        </p:spPr>
        <p:txBody>
          <a:bodyPr/>
          <a:lstStyle/>
          <a:p>
            <a:r>
              <a:rPr lang="en-US" altLang="ko-KR"/>
              <a:t>CBOW</a:t>
            </a:r>
          </a:p>
          <a:p>
            <a:pPr lvl="1"/>
            <a:r>
              <a:rPr lang="ko-KR" altLang="en-US"/>
              <a:t>주변 단어로부터 중심 단어를 예측</a:t>
            </a:r>
            <a:endParaRPr lang="en-US" altLang="ko-KR"/>
          </a:p>
          <a:p>
            <a:pPr lvl="1"/>
            <a:r>
              <a:rPr lang="ko-KR" altLang="en-US"/>
              <a:t>크기가 작은 데이터셋에 적합하다</a:t>
            </a:r>
            <a:r>
              <a:rPr lang="en-US" altLang="ko-KR"/>
              <a:t>.</a:t>
            </a:r>
          </a:p>
          <a:p>
            <a:r>
              <a:rPr lang="en-US" altLang="ko-KR"/>
              <a:t>Skip-gram</a:t>
            </a:r>
          </a:p>
          <a:p>
            <a:pPr lvl="1"/>
            <a:r>
              <a:rPr lang="ko-KR" altLang="en-US"/>
              <a:t>중심 단어로부터 주변 단어를 예측</a:t>
            </a:r>
            <a:endParaRPr lang="en-US" altLang="ko-KR"/>
          </a:p>
          <a:p>
            <a:pPr lvl="1"/>
            <a:r>
              <a:rPr lang="ko-KR" altLang="en-US"/>
              <a:t>크기가 큰 데이터셋에 적합</a:t>
            </a:r>
            <a:r>
              <a:rPr lang="en-US" altLang="ko-KR"/>
              <a:t>. genism word2vec default setting</a:t>
            </a:r>
            <a:endParaRPr lang="ko-KR" altLang="en-US"/>
          </a:p>
        </p:txBody>
      </p:sp>
      <p:pic>
        <p:nvPicPr>
          <p:cNvPr id="12290" name="Picture 2" descr="cbow skip gram에 대한 이미지 검색결과">
            <a:extLst>
              <a:ext uri="{FF2B5EF4-FFF2-40B4-BE49-F238E27FC236}">
                <a16:creationId xmlns:a16="http://schemas.microsoft.com/office/drawing/2014/main" id="{24B382C0-7CDC-4AF3-A973-58FEB6914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16" y="3788228"/>
            <a:ext cx="4367447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B45C4-7B06-44A9-90DC-27A58C11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Skip-gram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8EA863-4482-4B62-8104-E7258FAC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9" y="1707155"/>
            <a:ext cx="8115398" cy="40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83BE44-A97F-4D8A-8776-198F5684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5" y="348202"/>
            <a:ext cx="7935310" cy="597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9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2FEFE-9C5A-4DA6-9CB8-709EC212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Visualization</a:t>
            </a:r>
            <a:endParaRPr lang="ko-KR" altLang="en-US"/>
          </a:p>
        </p:txBody>
      </p:sp>
      <p:pic>
        <p:nvPicPr>
          <p:cNvPr id="2050" name="Picture 2" descr="https://tensorflowkorea.gitbooks.io/tensorflow-kr/content/g3doc/images/tsne.png">
            <a:extLst>
              <a:ext uri="{FF2B5EF4-FFF2-40B4-BE49-F238E27FC236}">
                <a16:creationId xmlns:a16="http://schemas.microsoft.com/office/drawing/2014/main" id="{D129567E-33C1-4CB1-8119-8E4DF816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73" y="1307774"/>
            <a:ext cx="5496254" cy="54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0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Learning Trick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Subsampling frequent words</a:t>
            </a:r>
          </a:p>
          <a:p>
            <a:pPr lvl="1"/>
            <a:r>
              <a:rPr lang="ko-KR" altLang="en-US" dirty="0"/>
              <a:t>학습할 </a:t>
            </a:r>
            <a:r>
              <a:rPr lang="ko-KR" altLang="en-US" dirty="0" err="1"/>
              <a:t>파라메터가</a:t>
            </a:r>
            <a:r>
              <a:rPr lang="ko-KR" altLang="en-US" dirty="0"/>
              <a:t> 너무 많다</a:t>
            </a:r>
            <a:r>
              <a:rPr lang="en-US" altLang="ko-KR" dirty="0"/>
              <a:t>. 2 * 100K</a:t>
            </a:r>
            <a:r>
              <a:rPr lang="ko-KR" altLang="en-US" dirty="0"/>
              <a:t> </a:t>
            </a:r>
            <a:r>
              <a:rPr lang="en-US" altLang="ko-KR" dirty="0"/>
              <a:t>words * 200 dim = 40M</a:t>
            </a:r>
          </a:p>
          <a:p>
            <a:pPr lvl="1"/>
            <a:r>
              <a:rPr lang="ko-KR" altLang="en-US" dirty="0"/>
              <a:t>자주 등장하는 단어는 학습량을 확률적인 방식으로 줄임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Negative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</a:p>
          <a:p>
            <a:pPr lvl="1"/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많다</a:t>
            </a:r>
            <a:endParaRPr lang="en-US" altLang="ko-KR" dirty="0"/>
          </a:p>
          <a:p>
            <a:pPr lvl="1"/>
            <a:r>
              <a:rPr lang="ko-KR" altLang="en-US" dirty="0"/>
              <a:t>일부 단어만 </a:t>
            </a:r>
            <a:r>
              <a:rPr lang="ko-KR" altLang="en-US" dirty="0" err="1"/>
              <a:t>샘플링해서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를 계산</a:t>
            </a:r>
            <a:endParaRPr lang="en-US" altLang="ko-KR" dirty="0"/>
          </a:p>
          <a:p>
            <a:pPr lvl="1"/>
            <a:r>
              <a:rPr lang="ko-KR" altLang="en-US" dirty="0"/>
              <a:t>사용자가 지정한 윈도우 사이즈 내에 등장하지 않는 단어</a:t>
            </a:r>
            <a:r>
              <a:rPr lang="en-US" altLang="ko-KR" dirty="0"/>
              <a:t>(negative sample)</a:t>
            </a:r>
            <a:r>
              <a:rPr lang="ko-KR" altLang="en-US" dirty="0"/>
              <a:t>를 </a:t>
            </a:r>
            <a:r>
              <a:rPr lang="en-US" altLang="ko-KR" dirty="0"/>
              <a:t>5~20</a:t>
            </a:r>
            <a:r>
              <a:rPr lang="ko-KR" altLang="en-US" dirty="0"/>
              <a:t>개 정도 </a:t>
            </a:r>
            <a:r>
              <a:rPr lang="ko-KR" altLang="en-US" dirty="0" err="1"/>
              <a:t>샘플링해서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를 계산하고 해당 샘플의 </a:t>
            </a:r>
            <a:r>
              <a:rPr lang="ko-KR" altLang="en-US" dirty="0" err="1"/>
              <a:t>파라메터만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C573AB-9DA6-4EE9-A7D7-CF3C8B0BA3CC}"/>
              </a:ext>
            </a:extLst>
          </p:cNvPr>
          <p:cNvSpPr/>
          <p:nvPr/>
        </p:nvSpPr>
        <p:spPr>
          <a:xfrm>
            <a:off x="3767959" y="6603954"/>
            <a:ext cx="53760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/>
              <a:t>https://ratsgo.github.io/from%20frequency%20to%20semantics/2017/03/30/word2vec/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4B1A6-1A49-4089-9F30-8358895F0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0" y="3000375"/>
            <a:ext cx="2124075" cy="857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BA183E-EEB8-4D57-ACE3-70482359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637" y="5255986"/>
            <a:ext cx="23812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CADF8-6994-452E-B808-0E6E5522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</a:t>
            </a:r>
            <a:r>
              <a:rPr lang="ko-KR" altLang="en-US"/>
              <a:t>실습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404EA-65E5-49B8-921C-D2074AAE7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Tensorflow</a:t>
            </a:r>
          </a:p>
          <a:p>
            <a:r>
              <a:rPr lang="en-US" altLang="ko-KR"/>
              <a:t>Gensim word2vec</a:t>
            </a:r>
          </a:p>
          <a:p>
            <a:r>
              <a:rPr lang="en-US" altLang="ko-KR"/>
              <a:t>Naver movie review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4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BCD8F2-6108-4EFB-AD4F-3DF8322EF20A}"/>
              </a:ext>
            </a:extLst>
          </p:cNvPr>
          <p:cNvSpPr/>
          <p:nvPr/>
        </p:nvSpPr>
        <p:spPr>
          <a:xfrm>
            <a:off x="620748" y="2119554"/>
            <a:ext cx="63423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# -*- </a:t>
            </a:r>
            <a:r>
              <a:rPr lang="ko-KR" altLang="en-US" sz="1200" dirty="0" err="1"/>
              <a:t>coding</a:t>
            </a:r>
            <a:r>
              <a:rPr lang="ko-KR" altLang="en-US" sz="1200" dirty="0"/>
              <a:t>: utf-8 -*-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절대 </a:t>
            </a:r>
            <a:r>
              <a:rPr lang="ko-KR" altLang="en-US" sz="1200" dirty="0" err="1"/>
              <a:t>임포트</a:t>
            </a:r>
            <a:r>
              <a:rPr lang="ko-KR" altLang="en-US" sz="1200" dirty="0"/>
              <a:t> 설정</a:t>
            </a:r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__</a:t>
            </a:r>
            <a:r>
              <a:rPr lang="ko-KR" altLang="en-US" sz="1200" dirty="0" err="1"/>
              <a:t>future</a:t>
            </a:r>
            <a:r>
              <a:rPr lang="ko-KR" altLang="en-US" sz="1200" dirty="0"/>
              <a:t>__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absolute_import</a:t>
            </a:r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__</a:t>
            </a:r>
            <a:r>
              <a:rPr lang="ko-KR" altLang="en-US" sz="1200" dirty="0" err="1"/>
              <a:t>future</a:t>
            </a:r>
            <a:r>
              <a:rPr lang="ko-KR" altLang="en-US" sz="1200" dirty="0"/>
              <a:t>__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print_function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# 필요한 라이브러리들을 </a:t>
            </a:r>
            <a:r>
              <a:rPr lang="ko-KR" altLang="en-US" sz="1200" dirty="0" err="1"/>
              <a:t>임포트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collections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math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os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random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zipfile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numpy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np</a:t>
            </a:r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six.moves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urllib</a:t>
            </a:r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six.moves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xrange</a:t>
            </a:r>
            <a:r>
              <a:rPr lang="ko-KR" altLang="en-US" sz="1200" dirty="0"/>
              <a:t>  # </a:t>
            </a:r>
            <a:r>
              <a:rPr lang="ko-KR" altLang="en-US" sz="1200" dirty="0" err="1"/>
              <a:t>pylint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disable</a:t>
            </a:r>
            <a:r>
              <a:rPr lang="ko-KR" altLang="en-US" sz="1200" dirty="0"/>
              <a:t>=</a:t>
            </a:r>
            <a:r>
              <a:rPr lang="ko-KR" altLang="en-US" sz="1200" dirty="0" err="1"/>
              <a:t>redefined-builtin</a:t>
            </a:r>
            <a:endParaRPr lang="ko-KR" altLang="en-US" sz="1200" dirty="0"/>
          </a:p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tensorflow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</a:t>
            </a:r>
            <a:r>
              <a:rPr lang="en-US" altLang="ko-KR" sz="1200" dirty="0"/>
              <a:t>f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52801-6489-41A0-9D55-63E17EA81E4C}"/>
              </a:ext>
            </a:extLst>
          </p:cNvPr>
          <p:cNvSpPr/>
          <p:nvPr/>
        </p:nvSpPr>
        <p:spPr>
          <a:xfrm>
            <a:off x="3562597" y="6457890"/>
            <a:ext cx="5581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>
                <a:solidFill>
                  <a:srgbClr val="23527C"/>
                </a:solidFill>
                <a:latin typeface="Helvetica Neue"/>
                <a:hlinkClick r:id="rId3"/>
              </a:rPr>
              <a:t>https://tensorflowkorea.gitbooks.io/tensorflow-kr/content/g3doc/tutorials/word2vec/</a:t>
            </a:r>
            <a:endParaRPr lang="en-US" altLang="ko-KR" sz="1000">
              <a:solidFill>
                <a:srgbClr val="000000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 dirty="0">
                <a:solidFill>
                  <a:srgbClr val="337AB7"/>
                </a:solidFill>
                <a:latin typeface="Helvetica Neue"/>
                <a:hlinkClick r:id="rId4"/>
              </a:rPr>
              <a:t>http://solarisailab.com/archives/374</a:t>
            </a:r>
            <a:endParaRPr lang="en-US" altLang="ko-KR" sz="10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54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67EA3C-FDDC-48D5-BCF2-4CCE042FB144}"/>
              </a:ext>
            </a:extLst>
          </p:cNvPr>
          <p:cNvSpPr/>
          <p:nvPr/>
        </p:nvSpPr>
        <p:spPr>
          <a:xfrm>
            <a:off x="562940" y="1480114"/>
            <a:ext cx="64375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# </a:t>
            </a:r>
            <a:r>
              <a:rPr lang="ko-KR" altLang="en-US" sz="1200" dirty="0" err="1">
                <a:solidFill>
                  <a:srgbClr val="FF0000"/>
                </a:solidFill>
              </a:rPr>
              <a:t>Step</a:t>
            </a:r>
            <a:r>
              <a:rPr lang="ko-KR" altLang="en-US" sz="1200" dirty="0">
                <a:solidFill>
                  <a:srgbClr val="FF0000"/>
                </a:solidFill>
              </a:rPr>
              <a:t> 1: 필요한 데이터를 다운로드한다.</a:t>
            </a:r>
          </a:p>
          <a:p>
            <a:r>
              <a:rPr lang="ko-KR" altLang="en-US" sz="1200" dirty="0" err="1"/>
              <a:t>url</a:t>
            </a:r>
            <a:r>
              <a:rPr lang="ko-KR" altLang="en-US" sz="1200" dirty="0"/>
              <a:t> = 'http://mattmahoney.net/dc/'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maybe_download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expected_bytes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"""파일이 존재하지 않으면 다운로드하고 사이즈가 적절한지 체크한다."""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os.path.exists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, _ = </a:t>
            </a:r>
            <a:r>
              <a:rPr lang="ko-KR" altLang="en-US" sz="1200" dirty="0" err="1"/>
              <a:t>urllib.request.urlretrieve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url</a:t>
            </a:r>
            <a:r>
              <a:rPr lang="ko-KR" altLang="en-US" sz="1200" dirty="0"/>
              <a:t> + 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statinfo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os.stat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statinfo.st_size</a:t>
            </a:r>
            <a:r>
              <a:rPr lang="ko-KR" altLang="en-US" sz="1200" dirty="0"/>
              <a:t> == </a:t>
            </a:r>
            <a:r>
              <a:rPr lang="ko-KR" altLang="en-US" sz="1200" dirty="0" err="1"/>
              <a:t>expected_bytes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print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Found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verified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statinfo.st_size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raise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Exception</a:t>
            </a:r>
            <a:r>
              <a:rPr lang="ko-KR" altLang="en-US" sz="1200" dirty="0"/>
              <a:t>(</a:t>
            </a:r>
          </a:p>
          <a:p>
            <a:r>
              <a:rPr lang="ko-KR" altLang="en-US" sz="1200" dirty="0"/>
              <a:t>        '</a:t>
            </a:r>
            <a:r>
              <a:rPr lang="ko-KR" altLang="en-US" sz="1200" dirty="0" err="1"/>
              <a:t>Failed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verify</a:t>
            </a:r>
            <a:r>
              <a:rPr lang="ko-KR" altLang="en-US" sz="1200" dirty="0"/>
              <a:t> ' + 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 + '. </a:t>
            </a:r>
            <a:r>
              <a:rPr lang="ko-KR" altLang="en-US" sz="1200" dirty="0" err="1"/>
              <a:t>Can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you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browser</a:t>
            </a:r>
            <a:r>
              <a:rPr lang="ko-KR" altLang="en-US" sz="1200" dirty="0"/>
              <a:t>?')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filename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filename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maybe_download</a:t>
            </a:r>
            <a:r>
              <a:rPr lang="ko-KR" altLang="en-US" sz="1200" dirty="0"/>
              <a:t>('text8.zip', 31344016)</a:t>
            </a:r>
          </a:p>
          <a:p>
            <a:endParaRPr lang="ko-KR" altLang="en-US" sz="1200" dirty="0"/>
          </a:p>
          <a:p>
            <a:r>
              <a:rPr lang="ko-KR" altLang="en-US" sz="1200" dirty="0"/>
              <a:t># 문자열로 데이터를 읽는다</a:t>
            </a:r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read_data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"""</a:t>
            </a:r>
            <a:r>
              <a:rPr lang="ko-KR" altLang="en-US" sz="1200" dirty="0" err="1"/>
              <a:t>zip파일</a:t>
            </a:r>
            <a:r>
              <a:rPr lang="ko-KR" altLang="en-US" sz="1200" dirty="0"/>
              <a:t> 압축을 해제하고 단어들의 리스트를 읽는다."""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</a:t>
            </a:r>
            <a:r>
              <a:rPr lang="ko-KR" altLang="en-US" sz="1200" dirty="0" err="1"/>
              <a:t>zipfile.ZipFile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f: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f.read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f.namelist</a:t>
            </a:r>
            <a:r>
              <a:rPr lang="ko-KR" altLang="en-US" sz="1200" dirty="0"/>
              <a:t>()[0]).</a:t>
            </a:r>
            <a:r>
              <a:rPr lang="ko-KR" altLang="en-US" sz="1200" dirty="0" err="1"/>
              <a:t>split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words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read_data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filename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print</a:t>
            </a:r>
            <a:r>
              <a:rPr lang="ko-KR" altLang="en-US" sz="1200" dirty="0"/>
              <a:t>('Data </a:t>
            </a:r>
            <a:r>
              <a:rPr lang="ko-KR" altLang="en-US" sz="1200" dirty="0" err="1"/>
              <a:t>size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466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261DF-052B-4FB3-849C-9D15779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MLP(Multi Layer Perceptron)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56196-0DBD-4C85-B7E9-DD9C8D81F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simple</a:t>
            </a:r>
            <a:r>
              <a:rPr lang="ko-KR" altLang="en-US" dirty="0"/>
              <a:t> </a:t>
            </a:r>
            <a:r>
              <a:rPr lang="en-US" altLang="ko-KR" dirty="0"/>
              <a:t>feedforward network</a:t>
            </a:r>
          </a:p>
        </p:txBody>
      </p:sp>
      <p:pic>
        <p:nvPicPr>
          <p:cNvPr id="2050" name="Picture 2" descr="multi layer perceptron에 대한 이미지 검색결과">
            <a:extLst>
              <a:ext uri="{FF2B5EF4-FFF2-40B4-BE49-F238E27FC236}">
                <a16:creationId xmlns:a16="http://schemas.microsoft.com/office/drawing/2014/main" id="{CCF6378B-7E31-4C6B-BB45-AEDAF5D97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4" y="2935968"/>
            <a:ext cx="5361424" cy="29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06361D-6FC8-4A4A-8DBE-E22761AC8348}"/>
              </a:ext>
            </a:extLst>
          </p:cNvPr>
          <p:cNvSpPr/>
          <p:nvPr/>
        </p:nvSpPr>
        <p:spPr>
          <a:xfrm>
            <a:off x="4572000" y="652747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http://cfile9.uf.tistory.com/image/990DDD3359E0767A3E1140</a:t>
            </a:r>
          </a:p>
        </p:txBody>
      </p:sp>
    </p:spTree>
    <p:extLst>
      <p:ext uri="{BB962C8B-B14F-4D97-AF65-F5344CB8AC3E}">
        <p14:creationId xmlns:p14="http://schemas.microsoft.com/office/powerpoint/2010/main" val="9847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515644" y="1492094"/>
            <a:ext cx="63423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# </a:t>
            </a:r>
            <a:r>
              <a:rPr lang="ko-KR" altLang="en-US" sz="1200" dirty="0" err="1">
                <a:solidFill>
                  <a:srgbClr val="FF0000"/>
                </a:solidFill>
              </a:rPr>
              <a:t>Step</a:t>
            </a:r>
            <a:r>
              <a:rPr lang="ko-KR" altLang="en-US" sz="1200" dirty="0">
                <a:solidFill>
                  <a:srgbClr val="FF0000"/>
                </a:solidFill>
              </a:rPr>
              <a:t> 2: </a:t>
            </a:r>
            <a:r>
              <a:rPr lang="ko-KR" altLang="en-US" sz="1200" dirty="0" err="1">
                <a:solidFill>
                  <a:srgbClr val="FF0000"/>
                </a:solidFill>
              </a:rPr>
              <a:t>dictionary를</a:t>
            </a:r>
            <a:r>
              <a:rPr lang="ko-KR" altLang="en-US" sz="1200" dirty="0">
                <a:solidFill>
                  <a:srgbClr val="FF0000"/>
                </a:solidFill>
              </a:rPr>
              <a:t> 만들고 UNK 토큰을 이용해서 </a:t>
            </a:r>
            <a:r>
              <a:rPr lang="ko-KR" altLang="en-US" sz="1200" dirty="0" err="1">
                <a:solidFill>
                  <a:srgbClr val="FF0000"/>
                </a:solidFill>
              </a:rPr>
              <a:t>rare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words를</a:t>
            </a:r>
            <a:r>
              <a:rPr lang="ko-KR" altLang="en-US" sz="1200" dirty="0">
                <a:solidFill>
                  <a:srgbClr val="FF0000"/>
                </a:solidFill>
              </a:rPr>
              <a:t> 교체(</a:t>
            </a:r>
            <a:r>
              <a:rPr lang="ko-KR" altLang="en-US" sz="1200" dirty="0" err="1">
                <a:solidFill>
                  <a:srgbClr val="FF0000"/>
                </a:solidFill>
              </a:rPr>
              <a:t>replace</a:t>
            </a:r>
            <a:r>
              <a:rPr lang="ko-KR" altLang="en-US" sz="1200" dirty="0">
                <a:solidFill>
                  <a:srgbClr val="FF0000"/>
                </a:solidFill>
              </a:rPr>
              <a:t>)한다.</a:t>
            </a:r>
          </a:p>
          <a:p>
            <a:r>
              <a:rPr lang="ko-KR" altLang="en-US" sz="1200" dirty="0" err="1"/>
              <a:t>vocabulary_size</a:t>
            </a:r>
            <a:r>
              <a:rPr lang="ko-KR" altLang="en-US" sz="1200" dirty="0"/>
              <a:t> = 50000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def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build_dataset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):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 = [['UNK', -1]]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count.extend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collections.Counter</a:t>
            </a:r>
            <a:r>
              <a:rPr lang="ko-KR" altLang="en-US" sz="1200" dirty="0"/>
              <a:t>(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).</a:t>
            </a:r>
            <a:r>
              <a:rPr lang="ko-KR" altLang="en-US" sz="1200" dirty="0" err="1"/>
              <a:t>most_common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vocabulary_size</a:t>
            </a:r>
            <a:r>
              <a:rPr lang="ko-KR" altLang="en-US" sz="1200" dirty="0"/>
              <a:t> - 1))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dict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</a:t>
            </a:r>
            <a:r>
              <a:rPr lang="ko-KR" altLang="en-US" sz="1200" dirty="0"/>
              <a:t>, _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[</a:t>
            </a:r>
            <a:r>
              <a:rPr lang="ko-KR" altLang="en-US" sz="1200" dirty="0" err="1"/>
              <a:t>word</a:t>
            </a:r>
            <a:r>
              <a:rPr lang="ko-KR" altLang="en-US" sz="1200" dirty="0"/>
              <a:t>] = </a:t>
            </a:r>
            <a:r>
              <a:rPr lang="ko-KR" altLang="en-US" sz="1200" dirty="0" err="1"/>
              <a:t>len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list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unk_count</a:t>
            </a:r>
            <a:r>
              <a:rPr lang="ko-KR" altLang="en-US" sz="1200" dirty="0"/>
              <a:t> = 0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[</a:t>
            </a:r>
            <a:r>
              <a:rPr lang="ko-KR" altLang="en-US" sz="1200" dirty="0" err="1"/>
              <a:t>word</a:t>
            </a:r>
            <a:r>
              <a:rPr lang="ko-KR" altLang="en-US" sz="1200" dirty="0"/>
              <a:t>]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 = 0  #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['UNK']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unk_count</a:t>
            </a:r>
            <a:r>
              <a:rPr lang="ko-KR" altLang="en-US" sz="1200" dirty="0"/>
              <a:t> += 1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data.append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index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[0][1] = </a:t>
            </a:r>
            <a:r>
              <a:rPr lang="ko-KR" altLang="en-US" sz="1200" dirty="0" err="1"/>
              <a:t>unk_count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reverse_dictionary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dict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zip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dictionary.values</a:t>
            </a:r>
            <a:r>
              <a:rPr lang="ko-KR" altLang="en-US" sz="1200" dirty="0"/>
              <a:t>(), </a:t>
            </a:r>
            <a:r>
              <a:rPr lang="ko-KR" altLang="en-US" sz="1200" dirty="0" err="1"/>
              <a:t>dictionary.keys</a:t>
            </a:r>
            <a:r>
              <a:rPr lang="ko-KR" altLang="en-US" sz="1200" dirty="0"/>
              <a:t>()))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return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reverse_dictionary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data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dictionary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reverse_dictionary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build_dataset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del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  # </a:t>
            </a:r>
            <a:r>
              <a:rPr lang="ko-KR" altLang="en-US" sz="1200" dirty="0" err="1"/>
              <a:t>Hint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reduce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memory</a:t>
            </a:r>
            <a:r>
              <a:rPr lang="ko-KR" altLang="en-US" sz="1200" dirty="0"/>
              <a:t>.</a:t>
            </a:r>
          </a:p>
          <a:p>
            <a:r>
              <a:rPr lang="ko-KR" altLang="en-US" sz="1200" dirty="0" err="1"/>
              <a:t>print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Most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common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words</a:t>
            </a:r>
            <a:r>
              <a:rPr lang="ko-KR" altLang="en-US" sz="1200" dirty="0"/>
              <a:t> (+UNK)',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[:5])</a:t>
            </a:r>
          </a:p>
          <a:p>
            <a:r>
              <a:rPr lang="ko-KR" altLang="en-US" sz="1200" dirty="0" err="1"/>
              <a:t>print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Sample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',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[:10], [</a:t>
            </a:r>
            <a:r>
              <a:rPr lang="ko-KR" altLang="en-US" sz="1200" dirty="0" err="1"/>
              <a:t>reverse_dictionary</a:t>
            </a:r>
            <a:r>
              <a:rPr lang="ko-KR" altLang="en-US" sz="1200" dirty="0"/>
              <a:t>[</a:t>
            </a:r>
            <a:r>
              <a:rPr lang="ko-KR" altLang="en-US" sz="1200" dirty="0" err="1"/>
              <a:t>i</a:t>
            </a:r>
            <a:r>
              <a:rPr lang="ko-KR" altLang="en-US" sz="1200" dirty="0"/>
              <a:t>] </a:t>
            </a:r>
            <a:r>
              <a:rPr lang="ko-KR" altLang="en-US" sz="1200" dirty="0" err="1"/>
              <a:t>for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data</a:t>
            </a:r>
            <a:r>
              <a:rPr lang="ko-KR" altLang="en-US" sz="1200" dirty="0"/>
              <a:t>[:10]])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data_index</a:t>
            </a:r>
            <a:r>
              <a:rPr lang="ko-KR" altLang="en-US" sz="12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2259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515644" y="1410355"/>
            <a:ext cx="634235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# Step 3: skip-gram model</a:t>
            </a:r>
            <a:r>
              <a:rPr lang="ko-KR" altLang="en-US" sz="1200" dirty="0">
                <a:solidFill>
                  <a:srgbClr val="FF0000"/>
                </a:solidFill>
              </a:rPr>
              <a:t>을 위한 트레이닝 데이터</a:t>
            </a:r>
            <a:r>
              <a:rPr lang="en-US" altLang="ko-KR" sz="1200" dirty="0">
                <a:solidFill>
                  <a:srgbClr val="FF0000"/>
                </a:solidFill>
              </a:rPr>
              <a:t>(batch)</a:t>
            </a:r>
            <a:r>
              <a:rPr lang="ko-KR" altLang="en-US" sz="1200" dirty="0">
                <a:solidFill>
                  <a:srgbClr val="FF0000"/>
                </a:solidFill>
              </a:rPr>
              <a:t>를 생성하기 위한 함수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generate_batch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global </a:t>
            </a:r>
            <a:r>
              <a:rPr lang="en-US" altLang="ko-KR" sz="1200" dirty="0" err="1"/>
              <a:t>data_index</a:t>
            </a:r>
            <a:endParaRPr lang="en-US" altLang="ko-KR" sz="1200" dirty="0"/>
          </a:p>
          <a:p>
            <a:r>
              <a:rPr lang="en-US" altLang="ko-KR" sz="1200" dirty="0"/>
              <a:t>  assert 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 %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 == 0</a:t>
            </a:r>
          </a:p>
          <a:p>
            <a:r>
              <a:rPr lang="en-US" altLang="ko-KR" sz="1200" dirty="0"/>
              <a:t>  assert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 &lt;= 2 * </a:t>
            </a:r>
            <a:r>
              <a:rPr lang="en-US" altLang="ko-KR" sz="1200" dirty="0" err="1"/>
              <a:t>skip_window</a:t>
            </a:r>
            <a:endParaRPr lang="en-US" altLang="ko-KR" sz="1200" dirty="0"/>
          </a:p>
          <a:p>
            <a:r>
              <a:rPr lang="en-US" altLang="ko-KR" sz="1200" dirty="0"/>
              <a:t>  batch = </a:t>
            </a:r>
            <a:r>
              <a:rPr lang="en-US" altLang="ko-KR" sz="1200" dirty="0" err="1"/>
              <a:t>np.ndarray</a:t>
            </a:r>
            <a:r>
              <a:rPr lang="en-US" altLang="ko-KR" sz="1200" dirty="0"/>
              <a:t>(shape=(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),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=np.int32)</a:t>
            </a:r>
          </a:p>
          <a:p>
            <a:r>
              <a:rPr lang="en-US" altLang="ko-KR" sz="1200" dirty="0"/>
              <a:t>  labels = </a:t>
            </a:r>
            <a:r>
              <a:rPr lang="en-US" altLang="ko-KR" sz="1200" dirty="0" err="1"/>
              <a:t>np.ndarray</a:t>
            </a:r>
            <a:r>
              <a:rPr lang="en-US" altLang="ko-KR" sz="1200" dirty="0"/>
              <a:t>(shape=(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, 1), </a:t>
            </a:r>
            <a:r>
              <a:rPr lang="en-US" altLang="ko-KR" sz="1200" dirty="0" err="1"/>
              <a:t>dtype</a:t>
            </a:r>
            <a:r>
              <a:rPr lang="en-US" altLang="ko-KR" sz="1200" dirty="0"/>
              <a:t>=np.int32)</a:t>
            </a:r>
          </a:p>
          <a:p>
            <a:r>
              <a:rPr lang="en-US" altLang="ko-KR" sz="1200" dirty="0"/>
              <a:t>  span = 2 *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 + 1 # [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 target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 ]</a:t>
            </a:r>
          </a:p>
          <a:p>
            <a:r>
              <a:rPr lang="en-US" altLang="ko-KR" sz="1200" dirty="0"/>
              <a:t>  buffer = </a:t>
            </a:r>
            <a:r>
              <a:rPr lang="en-US" altLang="ko-KR" sz="1200" dirty="0" err="1"/>
              <a:t>collections.deque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maxlen</a:t>
            </a:r>
            <a:r>
              <a:rPr lang="en-US" altLang="ko-KR" sz="1200" dirty="0"/>
              <a:t>=span)</a:t>
            </a:r>
          </a:p>
          <a:p>
            <a:r>
              <a:rPr lang="en-US" altLang="ko-KR" sz="1200" dirty="0"/>
              <a:t>  for _ in range(span):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buffer.append</a:t>
            </a:r>
            <a:r>
              <a:rPr lang="en-US" altLang="ko-KR" sz="1200" dirty="0"/>
              <a:t>(data[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])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 + 1) %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 //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target =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  # target label at the center of the buffer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targets_to_avoid</a:t>
            </a:r>
            <a:r>
              <a:rPr lang="en-US" altLang="ko-KR" sz="1200" dirty="0"/>
              <a:t> = [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 ]</a:t>
            </a:r>
          </a:p>
          <a:p>
            <a:r>
              <a:rPr lang="en-US" altLang="ko-KR" sz="1200" dirty="0"/>
              <a:t>    for j in range(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):</a:t>
            </a:r>
          </a:p>
          <a:p>
            <a:r>
              <a:rPr lang="en-US" altLang="ko-KR" sz="1200" dirty="0"/>
              <a:t>      while target in </a:t>
            </a:r>
            <a:r>
              <a:rPr lang="en-US" altLang="ko-KR" sz="1200" dirty="0" err="1"/>
              <a:t>targets_to_avoid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      target = </a:t>
            </a:r>
            <a:r>
              <a:rPr lang="en-US" altLang="ko-KR" sz="1200" dirty="0" err="1"/>
              <a:t>random.randint</a:t>
            </a:r>
            <a:r>
              <a:rPr lang="en-US" altLang="ko-KR" sz="1200" dirty="0"/>
              <a:t>(0, span - 1)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targets_to_avoid.append</a:t>
            </a:r>
            <a:r>
              <a:rPr lang="en-US" altLang="ko-KR" sz="1200" dirty="0"/>
              <a:t>(target)</a:t>
            </a:r>
          </a:p>
          <a:p>
            <a:r>
              <a:rPr lang="en-US" altLang="ko-KR" sz="1200" dirty="0"/>
              <a:t>      batch[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 + j] = buffer[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      labels[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 + j, 0] = buffer[target]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buffer.append</a:t>
            </a:r>
            <a:r>
              <a:rPr lang="en-US" altLang="ko-KR" sz="1200" dirty="0"/>
              <a:t>(data[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])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data_index</a:t>
            </a:r>
            <a:r>
              <a:rPr lang="en-US" altLang="ko-KR" sz="1200" dirty="0"/>
              <a:t> + 1) %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(data)</a:t>
            </a:r>
          </a:p>
          <a:p>
            <a:r>
              <a:rPr lang="en-US" altLang="ko-KR" sz="1200" dirty="0"/>
              <a:t>  return batch, labels</a:t>
            </a:r>
          </a:p>
          <a:p>
            <a:endParaRPr lang="en-US" altLang="ko-KR" sz="1200" dirty="0"/>
          </a:p>
          <a:p>
            <a:r>
              <a:rPr lang="en-US" altLang="ko-KR" sz="1200" dirty="0"/>
              <a:t>batch, labels = </a:t>
            </a:r>
            <a:r>
              <a:rPr lang="en-US" altLang="ko-KR" sz="1200" dirty="0" err="1"/>
              <a:t>generate_batch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batch_size</a:t>
            </a:r>
            <a:r>
              <a:rPr lang="en-US" altLang="ko-KR" sz="1200" dirty="0"/>
              <a:t>=8, </a:t>
            </a:r>
            <a:r>
              <a:rPr lang="en-US" altLang="ko-KR" sz="1200" dirty="0" err="1"/>
              <a:t>num_skips</a:t>
            </a:r>
            <a:r>
              <a:rPr lang="en-US" altLang="ko-KR" sz="1200" dirty="0"/>
              <a:t>=2, </a:t>
            </a:r>
            <a:r>
              <a:rPr lang="en-US" altLang="ko-KR" sz="1200" dirty="0" err="1"/>
              <a:t>skip_window</a:t>
            </a:r>
            <a:r>
              <a:rPr lang="en-US" altLang="ko-KR" sz="1200" dirty="0"/>
              <a:t>=1)</a:t>
            </a:r>
          </a:p>
          <a:p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range(8):</a:t>
            </a:r>
          </a:p>
          <a:p>
            <a:r>
              <a:rPr lang="en-US" altLang="ko-KR" sz="1200" dirty="0"/>
              <a:t>  print(batch[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], </a:t>
            </a:r>
            <a:r>
              <a:rPr lang="en-US" altLang="ko-KR" sz="1200" dirty="0" err="1"/>
              <a:t>reverse_dictionary</a:t>
            </a:r>
            <a:r>
              <a:rPr lang="en-US" altLang="ko-KR" sz="1200" dirty="0"/>
              <a:t>[batch[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]],</a:t>
            </a:r>
          </a:p>
          <a:p>
            <a:r>
              <a:rPr lang="en-US" altLang="ko-KR" sz="1200" dirty="0"/>
              <a:t>      '-&gt;', labels[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0], </a:t>
            </a:r>
            <a:r>
              <a:rPr lang="en-US" altLang="ko-KR" sz="1200" dirty="0" err="1"/>
              <a:t>reverse_dictionary</a:t>
            </a:r>
            <a:r>
              <a:rPr lang="en-US" altLang="ko-KR" sz="1200" dirty="0"/>
              <a:t>[labels[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0]])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841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515643" y="1492094"/>
            <a:ext cx="752395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# Step 4: skip-gram model </a:t>
            </a:r>
            <a:r>
              <a:rPr lang="ko-KR" altLang="en-US" sz="1200" dirty="0">
                <a:solidFill>
                  <a:srgbClr val="FF0000"/>
                </a:solidFill>
              </a:rPr>
              <a:t>만들고 학습시킨다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batch_size</a:t>
            </a:r>
            <a:r>
              <a:rPr lang="en-US" altLang="ko-KR" sz="1200" dirty="0"/>
              <a:t> = 128</a:t>
            </a:r>
          </a:p>
          <a:p>
            <a:r>
              <a:rPr lang="en-US" altLang="ko-KR" sz="1200" dirty="0" err="1"/>
              <a:t>embedding_size</a:t>
            </a:r>
            <a:r>
              <a:rPr lang="en-US" altLang="ko-KR" sz="1200" dirty="0"/>
              <a:t> = 128  # embedding vector</a:t>
            </a:r>
            <a:r>
              <a:rPr lang="ko-KR" altLang="en-US" sz="1200" dirty="0"/>
              <a:t>의 크기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skip_window</a:t>
            </a:r>
            <a:r>
              <a:rPr lang="en-US" altLang="ko-KR" sz="1200" dirty="0"/>
              <a:t> = 1       # </a:t>
            </a:r>
            <a:r>
              <a:rPr lang="ko-KR" altLang="en-US" sz="1200" dirty="0"/>
              <a:t>윈도우 크기 </a:t>
            </a:r>
            <a:r>
              <a:rPr lang="en-US" altLang="ko-KR" sz="1200" dirty="0"/>
              <a:t>: </a:t>
            </a:r>
            <a:r>
              <a:rPr lang="ko-KR" altLang="en-US" sz="1200" dirty="0"/>
              <a:t>왼쪽과 오른쪽으로 얼마나 많은 단어를 고려할지를 결정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num_skips</a:t>
            </a:r>
            <a:r>
              <a:rPr lang="en-US" altLang="ko-KR" sz="1200" dirty="0"/>
              <a:t> = 2         # </a:t>
            </a:r>
            <a:r>
              <a:rPr lang="ko-KR" altLang="en-US" sz="1200" dirty="0"/>
              <a:t>레이블</a:t>
            </a:r>
            <a:r>
              <a:rPr lang="en-US" altLang="ko-KR" sz="1200" dirty="0"/>
              <a:t>(label)</a:t>
            </a:r>
            <a:r>
              <a:rPr lang="ko-KR" altLang="en-US" sz="1200" dirty="0"/>
              <a:t>을 생성하기 위해 인풋을 얼마나 많이 재사용 할 것인지를 결정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sample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validation set</a:t>
            </a:r>
            <a:r>
              <a:rPr lang="ko-KR" altLang="en-US" sz="1200" dirty="0"/>
              <a:t>은 원래 </a:t>
            </a:r>
            <a:r>
              <a:rPr lang="ko-KR" altLang="en-US" sz="1200" dirty="0" err="1"/>
              <a:t>랜덤하게</a:t>
            </a:r>
            <a:r>
              <a:rPr lang="ko-KR" altLang="en-US" sz="1200" dirty="0"/>
              <a:t> 선택해야한다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여기서는 </a:t>
            </a:r>
            <a:r>
              <a:rPr lang="en-US" altLang="ko-KR" sz="1200" dirty="0"/>
              <a:t>validation samples</a:t>
            </a:r>
            <a:r>
              <a:rPr lang="ko-KR" altLang="en-US" sz="1200" dirty="0"/>
              <a:t>을 </a:t>
            </a:r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가장 자주 생성되고 낮은 숫자의 </a:t>
            </a:r>
            <a:r>
              <a:rPr lang="en-US" altLang="ko-KR" sz="1200" dirty="0"/>
              <a:t>ID</a:t>
            </a:r>
            <a:r>
              <a:rPr lang="ko-KR" altLang="en-US" sz="1200" dirty="0"/>
              <a:t>를 가진 단어로 제한한다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valid_size</a:t>
            </a:r>
            <a:r>
              <a:rPr lang="en-US" altLang="ko-KR" sz="1200" dirty="0"/>
              <a:t> = 16     # validation </a:t>
            </a:r>
            <a:r>
              <a:rPr lang="ko-KR" altLang="en-US" sz="1200" dirty="0"/>
              <a:t>사이즈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valid_window</a:t>
            </a:r>
            <a:r>
              <a:rPr lang="en-US" altLang="ko-KR" sz="1200" dirty="0"/>
              <a:t> = 100  # </a:t>
            </a:r>
            <a:r>
              <a:rPr lang="ko-KR" altLang="en-US" sz="1200" dirty="0"/>
              <a:t>분포의 앞부분</a:t>
            </a:r>
            <a:r>
              <a:rPr lang="en-US" altLang="ko-KR" sz="1200" dirty="0"/>
              <a:t>(head of the distribution)</a:t>
            </a:r>
            <a:r>
              <a:rPr lang="ko-KR" altLang="en-US" sz="1200" dirty="0"/>
              <a:t>에서만 </a:t>
            </a:r>
            <a:r>
              <a:rPr lang="en-US" altLang="ko-KR" sz="1200" dirty="0"/>
              <a:t>validation sample</a:t>
            </a:r>
            <a:r>
              <a:rPr lang="ko-KR" altLang="en-US" sz="1200" dirty="0"/>
              <a:t>을 선택한다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valid_examples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np.random.choice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valid_window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valid_size</a:t>
            </a:r>
            <a:r>
              <a:rPr lang="en-US" altLang="ko-KR" sz="1200" dirty="0"/>
              <a:t>, replace=False)</a:t>
            </a:r>
          </a:p>
          <a:p>
            <a:r>
              <a:rPr lang="en-US" altLang="ko-KR" sz="1200" dirty="0" err="1"/>
              <a:t>num_sampled</a:t>
            </a:r>
            <a:r>
              <a:rPr lang="en-US" altLang="ko-KR" sz="1200" dirty="0"/>
              <a:t> = 64    # sample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negative examples</a:t>
            </a:r>
            <a:r>
              <a:rPr lang="ko-KR" altLang="en-US" sz="1200" dirty="0"/>
              <a:t>의 개수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graph = </a:t>
            </a:r>
            <a:r>
              <a:rPr lang="en-US" altLang="ko-KR" sz="1200" dirty="0" err="1"/>
              <a:t>tf.Graph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55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515644" y="1492094"/>
            <a:ext cx="7607078" cy="6717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 smtClean="0"/>
              <a:t>with </a:t>
            </a:r>
            <a:r>
              <a:rPr lang="en-US" altLang="ko-KR" sz="1050" dirty="0" err="1"/>
              <a:t>graph.as_default</a:t>
            </a:r>
            <a:r>
              <a:rPr lang="en-US" altLang="ko-KR" sz="1050" dirty="0"/>
              <a:t>():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# </a:t>
            </a:r>
            <a:r>
              <a:rPr lang="ko-KR" altLang="en-US" sz="1050" dirty="0"/>
              <a:t>트레이닝을 위한 인풋 데이터들</a:t>
            </a:r>
          </a:p>
          <a:p>
            <a:r>
              <a:rPr lang="ko-KR" altLang="en-US" sz="1050" dirty="0"/>
              <a:t>  </a:t>
            </a:r>
            <a:r>
              <a:rPr lang="en-US" altLang="ko-KR" sz="1050" dirty="0" err="1"/>
              <a:t>train_inputs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tf.placeholder</a:t>
            </a:r>
            <a:r>
              <a:rPr lang="en-US" altLang="ko-KR" sz="1050" dirty="0"/>
              <a:t>(tf.int32, shape=[</a:t>
            </a:r>
            <a:r>
              <a:rPr lang="en-US" altLang="ko-KR" sz="1050" dirty="0" err="1"/>
              <a:t>batch_size</a:t>
            </a:r>
            <a:r>
              <a:rPr lang="en-US" altLang="ko-KR" sz="1050" dirty="0"/>
              <a:t>])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train_labels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tf.placeholder</a:t>
            </a:r>
            <a:r>
              <a:rPr lang="en-US" altLang="ko-KR" sz="1050" dirty="0"/>
              <a:t>(tf.int32, shape=[</a:t>
            </a:r>
            <a:r>
              <a:rPr lang="en-US" altLang="ko-KR" sz="1050" dirty="0" err="1"/>
              <a:t>batch_size</a:t>
            </a:r>
            <a:r>
              <a:rPr lang="en-US" altLang="ko-KR" sz="1050" dirty="0"/>
              <a:t>, 1])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valid_dataset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tf.constant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valid_examples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dtype</a:t>
            </a:r>
            <a:r>
              <a:rPr lang="en-US" altLang="ko-KR" sz="1050" dirty="0"/>
              <a:t>=tf.int32)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# Ops and variables pinned to the CPU because of missing GPU implementation</a:t>
            </a:r>
          </a:p>
          <a:p>
            <a:r>
              <a:rPr lang="en-US" altLang="ko-KR" sz="1050" dirty="0"/>
              <a:t>  with </a:t>
            </a:r>
            <a:r>
              <a:rPr lang="en-US" altLang="ko-KR" sz="1050" dirty="0" err="1"/>
              <a:t>tf.device</a:t>
            </a:r>
            <a:r>
              <a:rPr lang="en-US" altLang="ko-KR" sz="1050" dirty="0"/>
              <a:t>('/cpu:0'):</a:t>
            </a:r>
          </a:p>
          <a:p>
            <a:r>
              <a:rPr lang="en-US" altLang="ko-KR" sz="1050" dirty="0"/>
              <a:t>    # embedding vectors </a:t>
            </a:r>
            <a:r>
              <a:rPr lang="ko-KR" altLang="en-US" sz="1050" dirty="0"/>
              <a:t>행렬을 </a:t>
            </a:r>
            <a:r>
              <a:rPr lang="ko-KR" altLang="en-US" sz="1050" dirty="0" err="1"/>
              <a:t>랜덤값으로</a:t>
            </a:r>
            <a:r>
              <a:rPr lang="ko-KR" altLang="en-US" sz="1050" dirty="0"/>
              <a:t> 초기화</a:t>
            </a:r>
          </a:p>
          <a:p>
            <a:r>
              <a:rPr lang="ko-KR" altLang="en-US" sz="1050" dirty="0"/>
              <a:t>    </a:t>
            </a:r>
            <a:r>
              <a:rPr lang="en-US" altLang="ko-KR" sz="1050" dirty="0" err="1"/>
              <a:t>embeddings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tf.Variable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tf.random_uniform</a:t>
            </a:r>
            <a:r>
              <a:rPr lang="en-US" altLang="ko-KR" sz="1050" dirty="0"/>
              <a:t>([</a:t>
            </a:r>
            <a:r>
              <a:rPr lang="en-US" altLang="ko-KR" sz="1050" dirty="0" err="1"/>
              <a:t>vocabulary_size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embedding_size</a:t>
            </a:r>
            <a:r>
              <a:rPr lang="en-US" altLang="ko-KR" sz="1050" dirty="0"/>
              <a:t>], -1.0, 1.0))</a:t>
            </a:r>
          </a:p>
          <a:p>
            <a:r>
              <a:rPr lang="en-US" altLang="ko-KR" sz="1050" dirty="0"/>
              <a:t>    # </a:t>
            </a:r>
            <a:r>
              <a:rPr lang="ko-KR" altLang="en-US" sz="1050" dirty="0"/>
              <a:t>행렬에 트레이닝 데이터를 지정</a:t>
            </a:r>
          </a:p>
          <a:p>
            <a:r>
              <a:rPr lang="ko-KR" altLang="en-US" sz="1050" dirty="0"/>
              <a:t>    </a:t>
            </a:r>
            <a:r>
              <a:rPr lang="en-US" altLang="ko-KR" sz="1050" dirty="0"/>
              <a:t>embed = </a:t>
            </a:r>
            <a:r>
              <a:rPr lang="en-US" altLang="ko-KR" sz="1050" dirty="0" err="1"/>
              <a:t>tf.nn.embedding_lookup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embeddings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train_inputs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# NCE loss</a:t>
            </a:r>
            <a:r>
              <a:rPr lang="ko-KR" altLang="en-US" sz="1050" dirty="0"/>
              <a:t>를 위한 변수들을 선언</a:t>
            </a:r>
          </a:p>
          <a:p>
            <a:r>
              <a:rPr lang="ko-KR" altLang="en-US" sz="1050" dirty="0"/>
              <a:t>    </a:t>
            </a:r>
            <a:r>
              <a:rPr lang="en-US" altLang="ko-KR" sz="1050" dirty="0" err="1"/>
              <a:t>nce_weights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tf.Variable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        </a:t>
            </a:r>
            <a:r>
              <a:rPr lang="en-US" altLang="ko-KR" sz="1050" dirty="0" err="1"/>
              <a:t>tf.truncated_normal</a:t>
            </a:r>
            <a:r>
              <a:rPr lang="en-US" altLang="ko-KR" sz="1050" dirty="0"/>
              <a:t>([</a:t>
            </a:r>
            <a:r>
              <a:rPr lang="en-US" altLang="ko-KR" sz="1050" dirty="0" err="1"/>
              <a:t>vocabulary_size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embedding_size</a:t>
            </a:r>
            <a:r>
              <a:rPr lang="en-US" altLang="ko-KR" sz="1050" dirty="0"/>
              <a:t>],</a:t>
            </a:r>
          </a:p>
          <a:p>
            <a:r>
              <a:rPr lang="en-US" altLang="ko-KR" sz="1050" dirty="0"/>
              <a:t>                            </a:t>
            </a:r>
            <a:r>
              <a:rPr lang="en-US" altLang="ko-KR" sz="1050" dirty="0" err="1"/>
              <a:t>stddev</a:t>
            </a:r>
            <a:r>
              <a:rPr lang="en-US" altLang="ko-KR" sz="1050" dirty="0"/>
              <a:t>=1.0 / </a:t>
            </a:r>
            <a:r>
              <a:rPr lang="en-US" altLang="ko-KR" sz="1050" dirty="0" err="1"/>
              <a:t>math.sqrt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embedding_size</a:t>
            </a:r>
            <a:r>
              <a:rPr lang="en-US" altLang="ko-KR" sz="1050" dirty="0"/>
              <a:t>)))</a:t>
            </a:r>
          </a:p>
          <a:p>
            <a:r>
              <a:rPr lang="en-US" altLang="ko-KR" sz="1050" dirty="0"/>
              <a:t>    </a:t>
            </a:r>
            <a:r>
              <a:rPr lang="en-US" altLang="ko-KR" sz="1050" dirty="0" err="1"/>
              <a:t>nce_biases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tf.Variable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tf.zeros</a:t>
            </a:r>
            <a:r>
              <a:rPr lang="en-US" altLang="ko-KR" sz="1050" dirty="0"/>
              <a:t>([</a:t>
            </a:r>
            <a:r>
              <a:rPr lang="en-US" altLang="ko-KR" sz="1050" dirty="0" err="1"/>
              <a:t>vocabulary_size</a:t>
            </a:r>
            <a:r>
              <a:rPr lang="en-US" altLang="ko-KR" sz="1050" dirty="0"/>
              <a:t>]))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# batch</a:t>
            </a:r>
            <a:r>
              <a:rPr lang="ko-KR" altLang="en-US" sz="1050" dirty="0"/>
              <a:t>의 </a:t>
            </a:r>
            <a:r>
              <a:rPr lang="en-US" altLang="ko-KR" sz="1050" dirty="0"/>
              <a:t>average NCE loss</a:t>
            </a:r>
            <a:r>
              <a:rPr lang="ko-KR" altLang="en-US" sz="1050" dirty="0"/>
              <a:t>를 계산한다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# </a:t>
            </a:r>
            <a:r>
              <a:rPr lang="en-US" altLang="ko-KR" sz="1050" dirty="0" err="1"/>
              <a:t>tf.nce_loss</a:t>
            </a:r>
            <a:r>
              <a:rPr lang="en-US" altLang="ko-KR" sz="1050" dirty="0"/>
              <a:t> </a:t>
            </a:r>
            <a:r>
              <a:rPr lang="ko-KR" altLang="en-US" sz="1050" dirty="0"/>
              <a:t>함수는 </a:t>
            </a:r>
            <a:r>
              <a:rPr lang="en-US" altLang="ko-KR" sz="1050" dirty="0"/>
              <a:t>loss</a:t>
            </a:r>
            <a:r>
              <a:rPr lang="ko-KR" altLang="en-US" sz="1050" dirty="0"/>
              <a:t>를 평가</a:t>
            </a:r>
            <a:r>
              <a:rPr lang="en-US" altLang="ko-KR" sz="1050" dirty="0"/>
              <a:t>(evaluate)</a:t>
            </a:r>
            <a:r>
              <a:rPr lang="ko-KR" altLang="en-US" sz="1050" dirty="0"/>
              <a:t>할 때마다 </a:t>
            </a:r>
            <a:r>
              <a:rPr lang="en-US" altLang="ko-KR" sz="1050" dirty="0"/>
              <a:t>negative labels</a:t>
            </a:r>
            <a:r>
              <a:rPr lang="ko-KR" altLang="en-US" sz="1050" dirty="0"/>
              <a:t>을 가진 새로운 샘플을 자동적으로 생성한다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loss = </a:t>
            </a:r>
            <a:r>
              <a:rPr lang="en-US" altLang="ko-KR" sz="1050" dirty="0" err="1"/>
              <a:t>tf.reduce_mean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      </a:t>
            </a:r>
            <a:r>
              <a:rPr lang="en-US" altLang="ko-KR" sz="1050" dirty="0" err="1"/>
              <a:t>tf.nn.nce_loss</a:t>
            </a:r>
            <a:r>
              <a:rPr lang="en-US" altLang="ko-KR" sz="1050" dirty="0"/>
              <a:t>(weights=</a:t>
            </a:r>
            <a:r>
              <a:rPr lang="en-US" altLang="ko-KR" sz="1050" dirty="0" err="1"/>
              <a:t>nce_weights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                     biases=</a:t>
            </a:r>
            <a:r>
              <a:rPr lang="en-US" altLang="ko-KR" sz="1050" dirty="0" err="1"/>
              <a:t>nce_biases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                     labels=</a:t>
            </a:r>
            <a:r>
              <a:rPr lang="en-US" altLang="ko-KR" sz="1050" dirty="0" err="1"/>
              <a:t>train_labels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                     inputs=embed,</a:t>
            </a:r>
          </a:p>
          <a:p>
            <a:r>
              <a:rPr lang="en-US" altLang="ko-KR" sz="1050" dirty="0"/>
              <a:t>                     </a:t>
            </a:r>
            <a:r>
              <a:rPr lang="en-US" altLang="ko-KR" sz="1050" dirty="0" err="1"/>
              <a:t>num_sampled</a:t>
            </a:r>
            <a:r>
              <a:rPr lang="en-US" altLang="ko-KR" sz="1050" dirty="0"/>
              <a:t>=</a:t>
            </a:r>
            <a:r>
              <a:rPr lang="en-US" altLang="ko-KR" sz="1050" dirty="0" err="1"/>
              <a:t>num_sampled</a:t>
            </a:r>
            <a:r>
              <a:rPr lang="en-US" altLang="ko-KR" sz="1050" dirty="0"/>
              <a:t>,</a:t>
            </a:r>
          </a:p>
          <a:p>
            <a:r>
              <a:rPr lang="en-US" altLang="ko-KR" sz="1050" dirty="0"/>
              <a:t>                     </a:t>
            </a:r>
            <a:r>
              <a:rPr lang="en-US" altLang="ko-KR" sz="1050" dirty="0" err="1"/>
              <a:t>num_classes</a:t>
            </a:r>
            <a:r>
              <a:rPr lang="en-US" altLang="ko-KR" sz="1050" dirty="0"/>
              <a:t>=</a:t>
            </a:r>
            <a:r>
              <a:rPr lang="en-US" altLang="ko-KR" sz="1050" dirty="0" err="1"/>
              <a:t>vocabulary_size</a:t>
            </a:r>
            <a:r>
              <a:rPr lang="en-US" altLang="ko-KR" sz="1050" dirty="0"/>
              <a:t>))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# SGD optimizer</a:t>
            </a:r>
            <a:r>
              <a:rPr lang="ko-KR" altLang="en-US" sz="1050" dirty="0"/>
              <a:t>를 생성한다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optimizer = </a:t>
            </a:r>
            <a:r>
              <a:rPr lang="en-US" altLang="ko-KR" sz="1050" dirty="0" err="1"/>
              <a:t>tf.train.GradientDescentOptimizer</a:t>
            </a:r>
            <a:r>
              <a:rPr lang="en-US" altLang="ko-KR" sz="1050" dirty="0"/>
              <a:t>(1.0).minimize(loss)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# </a:t>
            </a:r>
            <a:r>
              <a:rPr lang="en-US" altLang="ko-KR" sz="1050" dirty="0" err="1"/>
              <a:t>minibatch</a:t>
            </a:r>
            <a:r>
              <a:rPr lang="en-US" altLang="ko-KR" sz="1050" dirty="0"/>
              <a:t> examples</a:t>
            </a:r>
            <a:r>
              <a:rPr lang="ko-KR" altLang="en-US" sz="1050" dirty="0"/>
              <a:t>과 모든 </a:t>
            </a:r>
            <a:r>
              <a:rPr lang="en-US" altLang="ko-KR" sz="1050" dirty="0" err="1"/>
              <a:t>embeddings</a:t>
            </a:r>
            <a:r>
              <a:rPr lang="ko-KR" altLang="en-US" sz="1050" dirty="0"/>
              <a:t>에 대해 </a:t>
            </a:r>
            <a:r>
              <a:rPr lang="en-US" altLang="ko-KR" sz="1050" dirty="0"/>
              <a:t>cosine similarity</a:t>
            </a:r>
            <a:r>
              <a:rPr lang="ko-KR" altLang="en-US" sz="1050" dirty="0"/>
              <a:t>를 계산한다</a:t>
            </a:r>
            <a:r>
              <a:rPr lang="en-US" altLang="ko-KR" sz="1050" dirty="0"/>
              <a:t>.</a:t>
            </a:r>
          </a:p>
          <a:p>
            <a:r>
              <a:rPr lang="en-US" altLang="ko-KR" sz="1050" dirty="0"/>
              <a:t>  norm = </a:t>
            </a:r>
            <a:r>
              <a:rPr lang="en-US" altLang="ko-KR" sz="1050" dirty="0" err="1"/>
              <a:t>tf.sqrt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tf.reduce_sum</a:t>
            </a:r>
            <a:r>
              <a:rPr lang="en-US" altLang="ko-KR" sz="1050" dirty="0"/>
              <a:t>(</a:t>
            </a:r>
            <a:r>
              <a:rPr lang="en-US" altLang="ko-KR" sz="1050" dirty="0" err="1"/>
              <a:t>tf.square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embeddings</a:t>
            </a:r>
            <a:r>
              <a:rPr lang="en-US" altLang="ko-KR" sz="1050" dirty="0"/>
              <a:t>), 1, </a:t>
            </a:r>
            <a:r>
              <a:rPr lang="en-US" altLang="ko-KR" sz="1050" dirty="0" err="1"/>
              <a:t>keep_dims</a:t>
            </a:r>
            <a:r>
              <a:rPr lang="en-US" altLang="ko-KR" sz="1050" dirty="0"/>
              <a:t>=True))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normalized_embeddings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embeddings</a:t>
            </a:r>
            <a:r>
              <a:rPr lang="en-US" altLang="ko-KR" sz="1050" dirty="0"/>
              <a:t> / norm</a:t>
            </a:r>
          </a:p>
          <a:p>
            <a:r>
              <a:rPr lang="en-US" altLang="ko-KR" sz="1050" dirty="0"/>
              <a:t>  </a:t>
            </a:r>
            <a:r>
              <a:rPr lang="en-US" altLang="ko-KR" sz="1050" dirty="0" err="1"/>
              <a:t>valid_embeddings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tf.nn.embedding_lookup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      </a:t>
            </a:r>
            <a:r>
              <a:rPr lang="en-US" altLang="ko-KR" sz="1050" dirty="0" err="1"/>
              <a:t>normalized_embeddings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valid_dataset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  similarity = </a:t>
            </a:r>
            <a:r>
              <a:rPr lang="en-US" altLang="ko-KR" sz="1050" dirty="0" err="1"/>
              <a:t>tf.matmul</a:t>
            </a:r>
            <a:r>
              <a:rPr lang="en-US" altLang="ko-KR" sz="1050" dirty="0"/>
              <a:t>(</a:t>
            </a:r>
          </a:p>
          <a:p>
            <a:r>
              <a:rPr lang="en-US" altLang="ko-KR" sz="1050" dirty="0"/>
              <a:t>      </a:t>
            </a:r>
            <a:r>
              <a:rPr lang="en-US" altLang="ko-KR" sz="1050" dirty="0" err="1"/>
              <a:t>valid_embeddings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normalized_embeddings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transpose_b</a:t>
            </a:r>
            <a:r>
              <a:rPr lang="en-US" altLang="ko-KR" sz="1050" dirty="0"/>
              <a:t>=True</a:t>
            </a:r>
            <a:r>
              <a:rPr lang="en-US" altLang="ko-KR" sz="1050" dirty="0" smtClean="0"/>
              <a:t>){}</a:t>
            </a:r>
            <a:endParaRPr lang="ko-KR" altLang="en-US" sz="10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9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515644" y="1349249"/>
            <a:ext cx="348879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# Step 5: </a:t>
            </a:r>
            <a:r>
              <a:rPr lang="ko-KR" altLang="en-US" sz="1100" dirty="0">
                <a:solidFill>
                  <a:srgbClr val="FF0000"/>
                </a:solidFill>
              </a:rPr>
              <a:t>트레이닝을 시작한다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100" dirty="0" err="1"/>
              <a:t>num_steps</a:t>
            </a:r>
            <a:r>
              <a:rPr lang="en-US" altLang="ko-KR" sz="1100" dirty="0"/>
              <a:t> = 100001</a:t>
            </a:r>
          </a:p>
          <a:p>
            <a:endParaRPr lang="en-US" altLang="ko-KR" sz="1100" dirty="0"/>
          </a:p>
          <a:p>
            <a:r>
              <a:rPr lang="en-US" altLang="ko-KR" sz="1100" dirty="0"/>
              <a:t>with </a:t>
            </a:r>
            <a:r>
              <a:rPr lang="en-US" altLang="ko-KR" sz="1100" dirty="0" err="1"/>
              <a:t>tf.Session</a:t>
            </a:r>
            <a:r>
              <a:rPr lang="en-US" altLang="ko-KR" sz="1100" dirty="0"/>
              <a:t>(graph=graph) as session:</a:t>
            </a:r>
          </a:p>
          <a:p>
            <a:r>
              <a:rPr lang="en-US" altLang="ko-KR" sz="1100" dirty="0"/>
              <a:t>  # </a:t>
            </a:r>
            <a:r>
              <a:rPr lang="ko-KR" altLang="en-US" sz="1100" dirty="0"/>
              <a:t>트레이닝을 시작하기 전에 모든 변수들을 초기화한다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tf.initialize_all_variables</a:t>
            </a:r>
            <a:r>
              <a:rPr lang="en-US" altLang="ko-KR" sz="1100" dirty="0"/>
              <a:t>().run()</a:t>
            </a:r>
          </a:p>
          <a:p>
            <a:r>
              <a:rPr lang="en-US" altLang="ko-KR" sz="1100" dirty="0"/>
              <a:t>  print("Initialized")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average_loss</a:t>
            </a:r>
            <a:r>
              <a:rPr lang="en-US" altLang="ko-KR" sz="1100" dirty="0"/>
              <a:t> = 0</a:t>
            </a:r>
          </a:p>
          <a:p>
            <a:r>
              <a:rPr lang="en-US" altLang="ko-KR" sz="1100" dirty="0"/>
              <a:t>  for step in </a:t>
            </a:r>
            <a:r>
              <a:rPr lang="en-US" altLang="ko-KR" sz="1100" dirty="0" err="1"/>
              <a:t>xrange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num_steps</a:t>
            </a:r>
            <a:r>
              <a:rPr lang="en-US" altLang="ko-KR" sz="1100" dirty="0"/>
              <a:t>):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batch_inputs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batch_labels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generate_batch</a:t>
            </a:r>
            <a:r>
              <a:rPr lang="en-US" altLang="ko-KR" sz="1100" dirty="0"/>
              <a:t>(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batch_size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num_skips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skip_window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 = {</a:t>
            </a:r>
            <a:r>
              <a:rPr lang="en-US" altLang="ko-KR" sz="1100" dirty="0" err="1"/>
              <a:t>train_inputs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batch_inputs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train_labels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batch_labels</a:t>
            </a:r>
            <a:r>
              <a:rPr lang="en-US" altLang="ko-KR" sz="1100" dirty="0"/>
              <a:t>}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# optimizer op</a:t>
            </a:r>
            <a:r>
              <a:rPr lang="ko-KR" altLang="en-US" sz="1100" dirty="0"/>
              <a:t>을 평가</a:t>
            </a:r>
            <a:r>
              <a:rPr lang="en-US" altLang="ko-KR" sz="1100" dirty="0"/>
              <a:t>(evaluating)</a:t>
            </a:r>
            <a:r>
              <a:rPr lang="ko-KR" altLang="en-US" sz="1100" dirty="0"/>
              <a:t>하면서 한 스텝 업데이트를 진행한다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_, </a:t>
            </a:r>
            <a:r>
              <a:rPr lang="en-US" altLang="ko-KR" sz="1100" dirty="0" err="1"/>
              <a:t>loss_val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session.run</a:t>
            </a:r>
            <a:r>
              <a:rPr lang="en-US" altLang="ko-KR" sz="1100" dirty="0"/>
              <a:t>([optimizer, loss], 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=</a:t>
            </a:r>
            <a:r>
              <a:rPr lang="en-US" altLang="ko-KR" sz="1100" dirty="0" err="1"/>
              <a:t>feed_dict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average_loss</a:t>
            </a:r>
            <a:r>
              <a:rPr lang="en-US" altLang="ko-KR" sz="1100" dirty="0"/>
              <a:t> += </a:t>
            </a:r>
            <a:r>
              <a:rPr lang="en-US" altLang="ko-KR" sz="1100" dirty="0" err="1"/>
              <a:t>loss_val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0C7EE-40E5-4F60-96BC-BD247B9F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06386"/>
            <a:ext cx="3418041" cy="16069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58F7FA-B13F-4F71-9A85-4F903BCF0614}"/>
              </a:ext>
            </a:extLst>
          </p:cNvPr>
          <p:cNvSpPr/>
          <p:nvPr/>
        </p:nvSpPr>
        <p:spPr>
          <a:xfrm>
            <a:off x="4004441" y="1349249"/>
            <a:ext cx="487154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if step % 2000 == 0:</a:t>
            </a:r>
          </a:p>
          <a:p>
            <a:r>
              <a:rPr lang="en-US" altLang="ko-KR" sz="1100" dirty="0"/>
              <a:t>      if step &gt; 0: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average_loss</a:t>
            </a:r>
            <a:r>
              <a:rPr lang="en-US" altLang="ko-KR" sz="1100" dirty="0"/>
              <a:t> /= 2000</a:t>
            </a:r>
          </a:p>
          <a:p>
            <a:r>
              <a:rPr lang="en-US" altLang="ko-KR" sz="1100" dirty="0"/>
              <a:t>      # </a:t>
            </a:r>
            <a:r>
              <a:rPr lang="ko-KR" altLang="en-US" sz="1100" dirty="0"/>
              <a:t>평균 손실</a:t>
            </a:r>
            <a:r>
              <a:rPr lang="en-US" altLang="ko-KR" sz="1100" dirty="0"/>
              <a:t>(average loss)</a:t>
            </a:r>
            <a:r>
              <a:rPr lang="ko-KR" altLang="en-US" sz="1100" dirty="0"/>
              <a:t>은 지난 </a:t>
            </a:r>
            <a:r>
              <a:rPr lang="en-US" altLang="ko-KR" sz="1100" dirty="0"/>
              <a:t>2000 </a:t>
            </a:r>
            <a:r>
              <a:rPr lang="ko-KR" altLang="en-US" sz="1100" dirty="0"/>
              <a:t>배치의 손실</a:t>
            </a:r>
            <a:r>
              <a:rPr lang="en-US" altLang="ko-KR" sz="1100" dirty="0"/>
              <a:t>(loss)</a:t>
            </a:r>
            <a:r>
              <a:rPr lang="ko-KR" altLang="en-US" sz="1100" dirty="0"/>
              <a:t>로부터 측정된다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   print("Average loss at step ", step, ": ", </a:t>
            </a:r>
            <a:r>
              <a:rPr lang="en-US" altLang="ko-KR" sz="1100" dirty="0" err="1"/>
              <a:t>average_loss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</a:t>
            </a:r>
            <a:r>
              <a:rPr lang="en-US" altLang="ko-KR" sz="1100" dirty="0" err="1"/>
              <a:t>average_loss</a:t>
            </a:r>
            <a:r>
              <a:rPr lang="en-US" altLang="ko-KR" sz="1100" dirty="0"/>
              <a:t> = 0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# Note that this is expensive (~20% slowdown if computed every 500 steps)</a:t>
            </a:r>
          </a:p>
          <a:p>
            <a:r>
              <a:rPr lang="en-US" altLang="ko-KR" sz="1100" dirty="0"/>
              <a:t>    if step % 10000 == 0:</a:t>
            </a:r>
          </a:p>
          <a:p>
            <a:r>
              <a:rPr lang="en-US" altLang="ko-KR" sz="1100" dirty="0"/>
              <a:t>      sim = </a:t>
            </a:r>
            <a:r>
              <a:rPr lang="en-US" altLang="ko-KR" sz="1100" dirty="0" err="1"/>
              <a:t>similarity.eval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  for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in </a:t>
            </a:r>
            <a:r>
              <a:rPr lang="en-US" altLang="ko-KR" sz="1100" dirty="0" err="1"/>
              <a:t>xrange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valid_size</a:t>
            </a:r>
            <a:r>
              <a:rPr lang="en-US" altLang="ko-KR" sz="1100" dirty="0"/>
              <a:t>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valid_word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reverse_dictionary</a:t>
            </a:r>
            <a:r>
              <a:rPr lang="en-US" altLang="ko-KR" sz="1100" dirty="0"/>
              <a:t>[</a:t>
            </a:r>
            <a:r>
              <a:rPr lang="en-US" altLang="ko-KR" sz="1100" dirty="0" err="1"/>
              <a:t>valid_examples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]]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top_k</a:t>
            </a:r>
            <a:r>
              <a:rPr lang="en-US" altLang="ko-KR" sz="1100" dirty="0"/>
              <a:t> = 8 # nearest neighbors</a:t>
            </a:r>
            <a:r>
              <a:rPr lang="ko-KR" altLang="en-US" sz="1100" dirty="0"/>
              <a:t>의 개수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/>
              <a:t>nearest = (-sim[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, :]).</a:t>
            </a:r>
            <a:r>
              <a:rPr lang="en-US" altLang="ko-KR" sz="1100" dirty="0" err="1"/>
              <a:t>argsort</a:t>
            </a:r>
            <a:r>
              <a:rPr lang="en-US" altLang="ko-KR" sz="1100" dirty="0"/>
              <a:t>()[1:top_k+1]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log_str</a:t>
            </a:r>
            <a:r>
              <a:rPr lang="en-US" altLang="ko-KR" sz="1100" dirty="0"/>
              <a:t> = "Nearest to %s:" % </a:t>
            </a:r>
            <a:r>
              <a:rPr lang="en-US" altLang="ko-KR" sz="1100" dirty="0" err="1"/>
              <a:t>valid_word</a:t>
            </a:r>
            <a:endParaRPr lang="en-US" altLang="ko-KR" sz="1100" dirty="0"/>
          </a:p>
          <a:p>
            <a:r>
              <a:rPr lang="en-US" altLang="ko-KR" sz="1100" dirty="0"/>
              <a:t>        for k in </a:t>
            </a:r>
            <a:r>
              <a:rPr lang="en-US" altLang="ko-KR" sz="1100" dirty="0" err="1"/>
              <a:t>xrange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top_k</a:t>
            </a:r>
            <a:r>
              <a:rPr lang="en-US" altLang="ko-KR" sz="1100" dirty="0"/>
              <a:t>):</a:t>
            </a:r>
          </a:p>
          <a:p>
            <a:r>
              <a:rPr lang="en-US" altLang="ko-KR" sz="1100" dirty="0"/>
              <a:t>          </a:t>
            </a:r>
            <a:r>
              <a:rPr lang="en-US" altLang="ko-KR" sz="1100" dirty="0" err="1"/>
              <a:t>close_word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reverse_dictionary</a:t>
            </a:r>
            <a:r>
              <a:rPr lang="en-US" altLang="ko-KR" sz="1100" dirty="0"/>
              <a:t>[nearest[k]]</a:t>
            </a:r>
          </a:p>
          <a:p>
            <a:r>
              <a:rPr lang="en-US" altLang="ko-KR" sz="1100" dirty="0"/>
              <a:t>          </a:t>
            </a:r>
            <a:r>
              <a:rPr lang="en-US" altLang="ko-KR" sz="1100" dirty="0" err="1"/>
              <a:t>log_str</a:t>
            </a:r>
            <a:r>
              <a:rPr lang="en-US" altLang="ko-KR" sz="1100" dirty="0"/>
              <a:t> = "%s %s," % (</a:t>
            </a:r>
            <a:r>
              <a:rPr lang="en-US" altLang="ko-KR" sz="1100" dirty="0" err="1"/>
              <a:t>log_str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close_word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  print(</a:t>
            </a:r>
            <a:r>
              <a:rPr lang="en-US" altLang="ko-KR" sz="1100" dirty="0" err="1"/>
              <a:t>log_str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 err="1"/>
              <a:t>final_embeddings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normalized_embeddings.eval</a:t>
            </a:r>
            <a:r>
              <a:rPr lang="en-US" altLang="ko-KR" sz="1100" dirty="0"/>
              <a:t>()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352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A42D5-9730-41E8-A67C-3BCDCAED7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44" y="716189"/>
            <a:ext cx="8115399" cy="492125"/>
          </a:xfrm>
        </p:spPr>
        <p:txBody>
          <a:bodyPr/>
          <a:lstStyle/>
          <a:p>
            <a:r>
              <a:rPr lang="en-US" altLang="ko-KR"/>
              <a:t>Word2Vec by Tensorflow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3400A3-51EB-4DF1-8557-A2E1EE878196}"/>
              </a:ext>
            </a:extLst>
          </p:cNvPr>
          <p:cNvSpPr/>
          <p:nvPr/>
        </p:nvSpPr>
        <p:spPr>
          <a:xfrm>
            <a:off x="610237" y="1386605"/>
            <a:ext cx="634235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# Step 6: </a:t>
            </a:r>
            <a:r>
              <a:rPr lang="en-US" altLang="ko-KR" sz="1200" dirty="0" err="1">
                <a:solidFill>
                  <a:srgbClr val="FF0000"/>
                </a:solidFill>
              </a:rPr>
              <a:t>embeddings</a:t>
            </a:r>
            <a:r>
              <a:rPr lang="ko-KR" altLang="en-US" sz="1200" dirty="0">
                <a:solidFill>
                  <a:srgbClr val="FF0000"/>
                </a:solidFill>
              </a:rPr>
              <a:t>을 </a:t>
            </a:r>
            <a:r>
              <a:rPr lang="ko-KR" altLang="en-US" sz="1200" dirty="0" err="1">
                <a:solidFill>
                  <a:srgbClr val="FF0000"/>
                </a:solidFill>
              </a:rPr>
              <a:t>시각화한다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plot_with_labels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low_dim_embs</a:t>
            </a:r>
            <a:r>
              <a:rPr lang="en-US" altLang="ko-KR" sz="1200" dirty="0"/>
              <a:t>, labels, filename='tsne.png'):</a:t>
            </a:r>
          </a:p>
          <a:p>
            <a:r>
              <a:rPr lang="en-US" altLang="ko-KR" sz="1200" dirty="0"/>
              <a:t>  assert </a:t>
            </a:r>
            <a:r>
              <a:rPr lang="en-US" altLang="ko-KR" sz="1200" dirty="0" err="1"/>
              <a:t>low_dim_embs.shape</a:t>
            </a:r>
            <a:r>
              <a:rPr lang="en-US" altLang="ko-KR" sz="1200" dirty="0"/>
              <a:t>[0] &gt;= </a:t>
            </a:r>
            <a:r>
              <a:rPr lang="en-US" altLang="ko-KR" sz="1200" dirty="0" err="1"/>
              <a:t>len</a:t>
            </a:r>
            <a:r>
              <a:rPr lang="en-US" altLang="ko-KR" sz="1200" dirty="0"/>
              <a:t>(labels), "More labels than </a:t>
            </a:r>
            <a:r>
              <a:rPr lang="en-US" altLang="ko-KR" sz="1200" dirty="0" err="1"/>
              <a:t>embeddings</a:t>
            </a:r>
            <a:r>
              <a:rPr lang="en-US" altLang="ko-KR" sz="1200" dirty="0"/>
              <a:t>"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plt.figure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figsize</a:t>
            </a:r>
            <a:r>
              <a:rPr lang="en-US" altLang="ko-KR" sz="1200" dirty="0"/>
              <a:t>=(18, 18))  #in inches</a:t>
            </a:r>
          </a:p>
          <a:p>
            <a:r>
              <a:rPr lang="en-US" altLang="ko-KR" sz="1200" dirty="0"/>
              <a:t>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 label in enumerate(labels):</a:t>
            </a:r>
          </a:p>
          <a:p>
            <a:r>
              <a:rPr lang="en-US" altLang="ko-KR" sz="1200" dirty="0"/>
              <a:t>    x, y = </a:t>
            </a:r>
            <a:r>
              <a:rPr lang="en-US" altLang="ko-KR" sz="1200" dirty="0" err="1"/>
              <a:t>low_dim_embs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,:]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plt.scatter</a:t>
            </a:r>
            <a:r>
              <a:rPr lang="en-US" altLang="ko-KR" sz="1200" dirty="0"/>
              <a:t>(x, y)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plt.annotate</a:t>
            </a:r>
            <a:r>
              <a:rPr lang="en-US" altLang="ko-KR" sz="1200" dirty="0"/>
              <a:t>(label,</a:t>
            </a:r>
          </a:p>
          <a:p>
            <a:r>
              <a:rPr lang="en-US" altLang="ko-KR" sz="1200" dirty="0"/>
              <a:t>                 </a:t>
            </a:r>
            <a:r>
              <a:rPr lang="en-US" altLang="ko-KR" sz="1200" dirty="0" err="1"/>
              <a:t>xy</a:t>
            </a:r>
            <a:r>
              <a:rPr lang="en-US" altLang="ko-KR" sz="1200" dirty="0"/>
              <a:t>=(x, y),</a:t>
            </a:r>
          </a:p>
          <a:p>
            <a:r>
              <a:rPr lang="en-US" altLang="ko-KR" sz="1200" dirty="0"/>
              <a:t>                 </a:t>
            </a:r>
            <a:r>
              <a:rPr lang="en-US" altLang="ko-KR" sz="1200" dirty="0" err="1"/>
              <a:t>xytext</a:t>
            </a:r>
            <a:r>
              <a:rPr lang="en-US" altLang="ko-KR" sz="1200" dirty="0"/>
              <a:t>=(5, 2),</a:t>
            </a:r>
          </a:p>
          <a:p>
            <a:r>
              <a:rPr lang="en-US" altLang="ko-KR" sz="1200" dirty="0"/>
              <a:t>                 </a:t>
            </a:r>
            <a:r>
              <a:rPr lang="en-US" altLang="ko-KR" sz="1200" dirty="0" err="1"/>
              <a:t>textcoords</a:t>
            </a:r>
            <a:r>
              <a:rPr lang="en-US" altLang="ko-KR" sz="1200" dirty="0"/>
              <a:t>='offset points',</a:t>
            </a:r>
          </a:p>
          <a:p>
            <a:r>
              <a:rPr lang="en-US" altLang="ko-KR" sz="1200" dirty="0"/>
              <a:t>                 ha='right',</a:t>
            </a:r>
          </a:p>
          <a:p>
            <a:r>
              <a:rPr lang="en-US" altLang="ko-KR" sz="1200" dirty="0"/>
              <a:t>                 </a:t>
            </a:r>
            <a:r>
              <a:rPr lang="en-US" altLang="ko-KR" sz="1200" dirty="0" err="1"/>
              <a:t>va</a:t>
            </a:r>
            <a:r>
              <a:rPr lang="en-US" altLang="ko-KR" sz="1200" dirty="0"/>
              <a:t>='bottom')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plt.savefig</a:t>
            </a:r>
            <a:r>
              <a:rPr lang="en-US" altLang="ko-KR" sz="1200" dirty="0"/>
              <a:t>(filename)</a:t>
            </a:r>
          </a:p>
          <a:p>
            <a:endParaRPr lang="en-US" altLang="ko-KR" sz="1200" dirty="0"/>
          </a:p>
          <a:p>
            <a:r>
              <a:rPr lang="en-US" altLang="ko-KR" sz="1200" dirty="0"/>
              <a:t>try:</a:t>
            </a:r>
          </a:p>
          <a:p>
            <a:r>
              <a:rPr lang="en-US" altLang="ko-KR" sz="1200" dirty="0"/>
              <a:t>  from </a:t>
            </a:r>
            <a:r>
              <a:rPr lang="en-US" altLang="ko-KR" sz="1200" dirty="0" err="1"/>
              <a:t>sklearn.manifold</a:t>
            </a:r>
            <a:r>
              <a:rPr lang="en-US" altLang="ko-KR" sz="1200" dirty="0"/>
              <a:t> import TSNE</a:t>
            </a:r>
          </a:p>
          <a:p>
            <a:r>
              <a:rPr lang="en-US" altLang="ko-KR" sz="1200" dirty="0"/>
              <a:t>  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tsne</a:t>
            </a:r>
            <a:r>
              <a:rPr lang="en-US" altLang="ko-KR" sz="1200" dirty="0"/>
              <a:t> = TSNE(perplexity=30, </a:t>
            </a:r>
            <a:r>
              <a:rPr lang="en-US" altLang="ko-KR" sz="1200" dirty="0" err="1"/>
              <a:t>n_components</a:t>
            </a:r>
            <a:r>
              <a:rPr lang="en-US" altLang="ko-KR" sz="1200" dirty="0"/>
              <a:t>=2, 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='</a:t>
            </a:r>
            <a:r>
              <a:rPr lang="en-US" altLang="ko-KR" sz="1200" dirty="0" err="1"/>
              <a:t>pca</a:t>
            </a:r>
            <a:r>
              <a:rPr lang="en-US" altLang="ko-KR" sz="1200" dirty="0"/>
              <a:t>', </a:t>
            </a:r>
            <a:r>
              <a:rPr lang="en-US" altLang="ko-KR" sz="1200" dirty="0" err="1"/>
              <a:t>n_iter</a:t>
            </a:r>
            <a:r>
              <a:rPr lang="en-US" altLang="ko-KR" sz="1200" dirty="0"/>
              <a:t>=5000)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plot_only</a:t>
            </a:r>
            <a:r>
              <a:rPr lang="en-US" altLang="ko-KR" sz="1200" dirty="0"/>
              <a:t> = 500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low_dim_embs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tsne.fit_transform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final_embeddings</a:t>
            </a:r>
            <a:r>
              <a:rPr lang="en-US" altLang="ko-KR" sz="1200" dirty="0"/>
              <a:t>[:</a:t>
            </a:r>
            <a:r>
              <a:rPr lang="en-US" altLang="ko-KR" sz="1200" dirty="0" err="1"/>
              <a:t>plot_only</a:t>
            </a:r>
            <a:r>
              <a:rPr lang="en-US" altLang="ko-KR" sz="1200" dirty="0"/>
              <a:t>,:])</a:t>
            </a:r>
          </a:p>
          <a:p>
            <a:r>
              <a:rPr lang="en-US" altLang="ko-KR" sz="1200" dirty="0"/>
              <a:t>  labels = [</a:t>
            </a:r>
            <a:r>
              <a:rPr lang="en-US" altLang="ko-KR" sz="1200" dirty="0" err="1"/>
              <a:t>reverse_dictionary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</a:t>
            </a:r>
            <a:r>
              <a:rPr lang="en-US" altLang="ko-KR" sz="1200" dirty="0" err="1"/>
              <a:t>xrange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plot_only</a:t>
            </a:r>
            <a:r>
              <a:rPr lang="en-US" altLang="ko-KR" sz="1200" dirty="0"/>
              <a:t>)]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plot_with_labels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low_dim_embs</a:t>
            </a:r>
            <a:r>
              <a:rPr lang="en-US" altLang="ko-KR" sz="1200" dirty="0"/>
              <a:t>, labels)</a:t>
            </a:r>
          </a:p>
          <a:p>
            <a:endParaRPr lang="en-US" altLang="ko-KR" sz="1200" dirty="0"/>
          </a:p>
          <a:p>
            <a:r>
              <a:rPr lang="en-US" altLang="ko-KR" sz="1200" dirty="0"/>
              <a:t>except </a:t>
            </a:r>
            <a:r>
              <a:rPr lang="en-US" altLang="ko-KR" sz="1200" dirty="0" err="1"/>
              <a:t>ImportError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print("Please install </a:t>
            </a:r>
            <a:r>
              <a:rPr lang="en-US" altLang="ko-KR" sz="1200" dirty="0" err="1"/>
              <a:t>sklearn</a:t>
            </a:r>
            <a:r>
              <a:rPr lang="en-US" altLang="ko-KR" sz="1200" dirty="0"/>
              <a:t> and </a:t>
            </a:r>
            <a:r>
              <a:rPr lang="en-US" altLang="ko-KR" sz="1200" dirty="0" err="1"/>
              <a:t>matplotlib</a:t>
            </a:r>
            <a:r>
              <a:rPr lang="en-US" altLang="ko-KR" sz="1200" dirty="0"/>
              <a:t> to visualize </a:t>
            </a:r>
            <a:r>
              <a:rPr lang="en-US" altLang="ko-KR" sz="1200" dirty="0" err="1"/>
              <a:t>embeddings</a:t>
            </a:r>
            <a:r>
              <a:rPr lang="en-US" altLang="ko-KR" sz="1200" dirty="0"/>
              <a:t>.")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106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4" t="11255" r="8614" b="10130"/>
          <a:stretch/>
        </p:blipFill>
        <p:spPr>
          <a:xfrm>
            <a:off x="1092529" y="73061"/>
            <a:ext cx="7053944" cy="67849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797E2AF-67FA-486D-8B7B-018E61717408}"/>
              </a:ext>
            </a:extLst>
          </p:cNvPr>
          <p:cNvSpPr/>
          <p:nvPr/>
        </p:nvSpPr>
        <p:spPr>
          <a:xfrm>
            <a:off x="3153103" y="462455"/>
            <a:ext cx="1082566" cy="73572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7FDDF3-E99B-47F0-9D1A-78F9E6878D56}"/>
              </a:ext>
            </a:extLst>
          </p:cNvPr>
          <p:cNvSpPr/>
          <p:nvPr/>
        </p:nvSpPr>
        <p:spPr>
          <a:xfrm>
            <a:off x="2837793" y="3563007"/>
            <a:ext cx="1082566" cy="73572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03CEE-49BD-4502-A12C-1DDEA2BA5037}"/>
              </a:ext>
            </a:extLst>
          </p:cNvPr>
          <p:cNvSpPr txBox="1"/>
          <p:nvPr/>
        </p:nvSpPr>
        <p:spPr>
          <a:xfrm>
            <a:off x="2057931" y="29282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국가</a:t>
            </a:r>
            <a:r>
              <a:rPr lang="en-US" altLang="ko-KR">
                <a:solidFill>
                  <a:srgbClr val="FF0000"/>
                </a:solidFill>
              </a:rPr>
              <a:t>/</a:t>
            </a:r>
            <a:r>
              <a:rPr lang="ko-KR" altLang="en-US">
                <a:solidFill>
                  <a:srgbClr val="FF0000"/>
                </a:solidFill>
              </a:rPr>
              <a:t>국적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C8F42-17DB-462F-9A17-4E971B10E0C2}"/>
              </a:ext>
            </a:extLst>
          </p:cNvPr>
          <p:cNvSpPr txBox="1"/>
          <p:nvPr/>
        </p:nvSpPr>
        <p:spPr>
          <a:xfrm>
            <a:off x="2903785" y="433930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알파벳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7FDDF3-E99B-47F0-9D1A-78F9E6878D56}"/>
              </a:ext>
            </a:extLst>
          </p:cNvPr>
          <p:cNvSpPr/>
          <p:nvPr/>
        </p:nvSpPr>
        <p:spPr>
          <a:xfrm>
            <a:off x="1907627" y="3378341"/>
            <a:ext cx="1082566" cy="73572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C8F42-17DB-462F-9A17-4E971B10E0C2}"/>
              </a:ext>
            </a:extLst>
          </p:cNvPr>
          <p:cNvSpPr txBox="1"/>
          <p:nvPr/>
        </p:nvSpPr>
        <p:spPr>
          <a:xfrm>
            <a:off x="1398273" y="354793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사람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7FDDF3-E99B-47F0-9D1A-78F9E6878D56}"/>
              </a:ext>
            </a:extLst>
          </p:cNvPr>
          <p:cNvSpPr/>
          <p:nvPr/>
        </p:nvSpPr>
        <p:spPr>
          <a:xfrm>
            <a:off x="5923398" y="3657600"/>
            <a:ext cx="1819314" cy="1571297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8C8F42-17DB-462F-9A17-4E971B10E0C2}"/>
              </a:ext>
            </a:extLst>
          </p:cNvPr>
          <p:cNvSpPr txBox="1"/>
          <p:nvPr/>
        </p:nvSpPr>
        <p:spPr>
          <a:xfrm>
            <a:off x="7061658" y="521384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동</a:t>
            </a:r>
            <a:r>
              <a:rPr lang="ko-KR" altLang="en-US" dirty="0" smtClean="0">
                <a:solidFill>
                  <a:srgbClr val="FF0000"/>
                </a:solidFill>
              </a:rPr>
              <a:t>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6BFD-2BA4-4006-89FB-D41ECF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Gensim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22D534-2D83-4E47-A52D-FF3E6143C6BC}"/>
              </a:ext>
            </a:extLst>
          </p:cNvPr>
          <p:cNvSpPr/>
          <p:nvPr/>
        </p:nvSpPr>
        <p:spPr>
          <a:xfrm>
            <a:off x="515644" y="1410834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nltk</a:t>
            </a:r>
            <a:endParaRPr lang="ko-KR" altLang="en-US" sz="1200" dirty="0"/>
          </a:p>
          <a:p>
            <a:r>
              <a:rPr lang="ko-KR" altLang="en-US" sz="1200" dirty="0"/>
              <a:t># </a:t>
            </a:r>
            <a:r>
              <a:rPr lang="ko-KR" altLang="en-US" sz="1200" dirty="0" err="1"/>
              <a:t>Download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ancillary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nltk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packages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already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installed</a:t>
            </a:r>
            <a:endParaRPr lang="ko-KR" altLang="en-US" sz="1200" dirty="0"/>
          </a:p>
          <a:p>
            <a:r>
              <a:rPr lang="ko-KR" altLang="en-US" sz="1200" dirty="0" err="1"/>
              <a:t>nltk.download</a:t>
            </a:r>
            <a:r>
              <a:rPr lang="ko-KR" altLang="en-US" sz="1200" dirty="0"/>
              <a:t>('</a:t>
            </a:r>
            <a:r>
              <a:rPr lang="ko-KR" altLang="en-US" sz="1200" dirty="0" err="1"/>
              <a:t>stopwords</a:t>
            </a:r>
            <a:r>
              <a:rPr lang="ko-KR" altLang="en-US" sz="1200" dirty="0"/>
              <a:t>')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nltk.corpus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stopwords</a:t>
            </a:r>
            <a:endParaRPr lang="ko-KR" altLang="en-US" sz="1200" dirty="0"/>
          </a:p>
          <a:p>
            <a:r>
              <a:rPr lang="ko-KR" altLang="en-US" sz="1200" dirty="0" err="1"/>
              <a:t>from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nltk.tokenize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RegexpTokenizer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stopwords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셋팅</a:t>
            </a:r>
            <a:endParaRPr lang="ko-KR" altLang="en-US" sz="1200" dirty="0"/>
          </a:p>
          <a:p>
            <a:r>
              <a:rPr lang="en-US" altLang="ko-KR" sz="1200" dirty="0"/>
              <a:t>stops = [s for s in </a:t>
            </a:r>
            <a:r>
              <a:rPr lang="en-US" altLang="ko-KR" sz="1200" dirty="0" err="1"/>
              <a:t>stopwords.words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english</a:t>
            </a:r>
            <a:r>
              <a:rPr lang="en-US" altLang="ko-KR" sz="1200" dirty="0"/>
              <a:t>')]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stemmer </a:t>
            </a:r>
            <a:r>
              <a:rPr lang="ko-KR" altLang="en-US" sz="1200" dirty="0" err="1"/>
              <a:t>셋팅</a:t>
            </a:r>
            <a:endParaRPr lang="ko-KR" altLang="en-US" sz="1200" dirty="0"/>
          </a:p>
          <a:p>
            <a:r>
              <a:rPr lang="en-US" altLang="ko-KR" sz="1200" dirty="0"/>
              <a:t>from </a:t>
            </a:r>
            <a:r>
              <a:rPr lang="en-US" altLang="ko-KR" sz="1200" dirty="0" err="1"/>
              <a:t>nltk.stem</a:t>
            </a:r>
            <a:r>
              <a:rPr lang="en-US" altLang="ko-KR" sz="1200" dirty="0"/>
              <a:t> import </a:t>
            </a:r>
            <a:r>
              <a:rPr lang="en-US" altLang="ko-KR" sz="1200" dirty="0" err="1"/>
              <a:t>PorterStemmer</a:t>
            </a:r>
            <a:endParaRPr lang="en-US" altLang="ko-KR" sz="1200" dirty="0"/>
          </a:p>
          <a:p>
            <a:r>
              <a:rPr lang="en-US" altLang="ko-KR" sz="1200" dirty="0"/>
              <a:t>stemmer = </a:t>
            </a:r>
            <a:r>
              <a:rPr lang="en-US" altLang="ko-KR" sz="1200" dirty="0" err="1"/>
              <a:t>PorterStemmer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en-US" altLang="ko-KR" sz="1200" dirty="0" err="1"/>
              <a:t>nltk</a:t>
            </a:r>
            <a:r>
              <a:rPr lang="en-US" altLang="ko-KR" sz="1200" dirty="0"/>
              <a:t> brown corpus </a:t>
            </a:r>
            <a:r>
              <a:rPr lang="ko-KR" altLang="en-US" sz="1200" dirty="0"/>
              <a:t>가져오기</a:t>
            </a:r>
          </a:p>
          <a:p>
            <a:r>
              <a:rPr lang="en-US" altLang="ko-KR" sz="1200" dirty="0"/>
              <a:t>brown = </a:t>
            </a:r>
            <a:r>
              <a:rPr lang="en-US" altLang="ko-KR" sz="1200" dirty="0" err="1"/>
              <a:t>nltk.corpus.brown</a:t>
            </a:r>
            <a:endParaRPr lang="en-US" altLang="ko-KR" sz="1200" dirty="0"/>
          </a:p>
          <a:p>
            <a:r>
              <a:rPr lang="en-US" altLang="ko-KR" sz="1200" dirty="0"/>
              <a:t>sentences = []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원하는 코퍼스만 지정해서 가져올 경우  </a:t>
            </a:r>
          </a:p>
          <a:p>
            <a:r>
              <a:rPr lang="en-US" altLang="ko-KR" sz="1200" dirty="0"/>
              <a:t># sentences = </a:t>
            </a:r>
            <a:r>
              <a:rPr lang="en-US" altLang="ko-KR" sz="1200" dirty="0" err="1"/>
              <a:t>brown.sents</a:t>
            </a:r>
            <a:r>
              <a:rPr lang="en-US" altLang="ko-KR" sz="1200" dirty="0"/>
              <a:t>(categories='fiction')</a:t>
            </a:r>
          </a:p>
          <a:p>
            <a:r>
              <a:rPr lang="en-US" altLang="ko-KR" sz="1200" dirty="0"/>
              <a:t># sentences += </a:t>
            </a:r>
            <a:r>
              <a:rPr lang="en-US" altLang="ko-KR" sz="1200" dirty="0" err="1"/>
              <a:t>brown.sents</a:t>
            </a:r>
            <a:r>
              <a:rPr lang="en-US" altLang="ko-KR" sz="1200" dirty="0"/>
              <a:t>(categories='adventure')</a:t>
            </a:r>
          </a:p>
          <a:p>
            <a:r>
              <a:rPr lang="en-US" altLang="ko-KR" sz="1200" dirty="0"/>
              <a:t># sentences += </a:t>
            </a:r>
            <a:r>
              <a:rPr lang="en-US" altLang="ko-KR" sz="1200" dirty="0" err="1"/>
              <a:t>brown.sents</a:t>
            </a:r>
            <a:r>
              <a:rPr lang="en-US" altLang="ko-KR" sz="1200" dirty="0"/>
              <a:t>(categories='romance')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모든 코퍼스 한번에 가져올 경우</a:t>
            </a:r>
          </a:p>
          <a:p>
            <a:r>
              <a:rPr lang="en-US" altLang="ko-KR" sz="1200" dirty="0"/>
              <a:t>for c in </a:t>
            </a:r>
            <a:r>
              <a:rPr lang="en-US" altLang="ko-KR" sz="1200" dirty="0" err="1"/>
              <a:t>brown.categories</a:t>
            </a:r>
            <a:r>
              <a:rPr lang="en-US" altLang="ko-KR" sz="1200" dirty="0"/>
              <a:t>():</a:t>
            </a:r>
          </a:p>
          <a:p>
            <a:r>
              <a:rPr lang="en-US" altLang="ko-KR" sz="1200" dirty="0"/>
              <a:t>    sentences += </a:t>
            </a:r>
            <a:r>
              <a:rPr lang="en-US" altLang="ko-KR" sz="1200" dirty="0" err="1"/>
              <a:t>brown.sents</a:t>
            </a:r>
            <a:r>
              <a:rPr lang="en-US" altLang="ko-KR" sz="1200" dirty="0"/>
              <a:t>(categories=c)</a:t>
            </a:r>
          </a:p>
        </p:txBody>
      </p:sp>
    </p:spTree>
    <p:extLst>
      <p:ext uri="{BB962C8B-B14F-4D97-AF65-F5344CB8AC3E}">
        <p14:creationId xmlns:p14="http://schemas.microsoft.com/office/powerpoint/2010/main" val="20394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6BFD-2BA4-4006-89FB-D41ECF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Gensim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22D534-2D83-4E47-A52D-FF3E6143C6BC}"/>
              </a:ext>
            </a:extLst>
          </p:cNvPr>
          <p:cNvSpPr/>
          <p:nvPr/>
        </p:nvSpPr>
        <p:spPr>
          <a:xfrm>
            <a:off x="515644" y="141083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 err="1"/>
              <a:t>비단어</a:t>
            </a:r>
            <a:r>
              <a:rPr lang="ko-KR" altLang="en-US" sz="1200" dirty="0"/>
              <a:t> 모두 제외하는 정규식을 이용한 </a:t>
            </a:r>
            <a:r>
              <a:rPr lang="ko-KR" altLang="en-US" sz="1200" dirty="0" err="1"/>
              <a:t>토크나이저</a:t>
            </a:r>
            <a:r>
              <a:rPr lang="ko-KR" altLang="en-US" sz="1200" dirty="0"/>
              <a:t> </a:t>
            </a:r>
          </a:p>
          <a:p>
            <a:r>
              <a:rPr lang="en-US" altLang="ko-KR" sz="1200" dirty="0"/>
              <a:t>t = </a:t>
            </a:r>
            <a:r>
              <a:rPr lang="en-US" altLang="ko-KR" sz="1200" dirty="0" err="1"/>
              <a:t>RegexpTokenizer</a:t>
            </a:r>
            <a:r>
              <a:rPr lang="en-US" altLang="ko-KR" sz="1200" dirty="0"/>
              <a:t>("[A-</a:t>
            </a:r>
            <a:r>
              <a:rPr lang="en-US" altLang="ko-KR" sz="1200" dirty="0" err="1"/>
              <a:t>Za</a:t>
            </a:r>
            <a:r>
              <a:rPr lang="en-US" altLang="ko-KR" sz="1200" dirty="0"/>
              <a:t>-z]+")</a:t>
            </a:r>
          </a:p>
          <a:p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그냥 </a:t>
            </a:r>
            <a:r>
              <a:rPr lang="ko-KR" altLang="en-US" sz="1200" dirty="0" err="1"/>
              <a:t>비문자</a:t>
            </a:r>
            <a:r>
              <a:rPr lang="ko-KR" altLang="en-US" sz="1200" dirty="0"/>
              <a:t> 제거하고 </a:t>
            </a:r>
            <a:r>
              <a:rPr lang="ko-KR" altLang="en-US" sz="1200" dirty="0" err="1"/>
              <a:t>소문자화만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토크나이징</a:t>
            </a:r>
            <a:endParaRPr lang="ko-KR" altLang="en-US" sz="1200" dirty="0"/>
          </a:p>
          <a:p>
            <a:r>
              <a:rPr lang="en-US" altLang="ko-KR" sz="1200" dirty="0"/>
              <a:t>tokenized = []</a:t>
            </a:r>
          </a:p>
          <a:p>
            <a:r>
              <a:rPr lang="en-US" altLang="ko-KR" sz="1200" dirty="0"/>
              <a:t>for sentence in sentences: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tokenized.append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t.tokenize</a:t>
            </a:r>
            <a:r>
              <a:rPr lang="en-US" altLang="ko-KR" sz="1200" dirty="0"/>
              <a:t>(' '.join([</a:t>
            </a:r>
            <a:r>
              <a:rPr lang="en-US" altLang="ko-KR" sz="1200" dirty="0" err="1"/>
              <a:t>w.lower</a:t>
            </a:r>
            <a:r>
              <a:rPr lang="en-US" altLang="ko-KR" sz="1200" dirty="0"/>
              <a:t>() for w in sentence if t not in stops])))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6CF0E6-EA13-4531-99CA-EF4701F13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" y="3349826"/>
            <a:ext cx="6381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6BFD-2BA4-4006-89FB-D41ECF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Gensim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22D534-2D83-4E47-A52D-FF3E6143C6BC}"/>
              </a:ext>
            </a:extLst>
          </p:cNvPr>
          <p:cNvSpPr/>
          <p:nvPr/>
        </p:nvSpPr>
        <p:spPr>
          <a:xfrm>
            <a:off x="515644" y="1410834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/>
              <a:t>from gensim import models</a:t>
            </a:r>
          </a:p>
          <a:p>
            <a:endParaRPr lang="en-US" altLang="ko-KR" sz="1200"/>
          </a:p>
          <a:p>
            <a:r>
              <a:rPr lang="en-US" altLang="ko-KR" sz="1200"/>
              <a:t>%%time</a:t>
            </a:r>
          </a:p>
          <a:p>
            <a:r>
              <a:rPr lang="en-US" altLang="ko-KR" sz="1200"/>
              <a:t># </a:t>
            </a:r>
            <a:r>
              <a:rPr lang="ko-KR" altLang="en-US" sz="1200"/>
              <a:t>너무 </a:t>
            </a:r>
            <a:r>
              <a:rPr lang="en-US" altLang="ko-KR" sz="1200"/>
              <a:t>sparse</a:t>
            </a:r>
            <a:r>
              <a:rPr lang="ko-KR" altLang="en-US" sz="1200"/>
              <a:t>하면 또 학습이 잘 안됨 </a:t>
            </a:r>
            <a:r>
              <a:rPr lang="en-US" altLang="ko-KR" sz="1200"/>
              <a:t>100~300</a:t>
            </a:r>
            <a:r>
              <a:rPr lang="ko-KR" altLang="en-US" sz="1200"/>
              <a:t>정도가 적당</a:t>
            </a:r>
            <a:r>
              <a:rPr lang="en-US" altLang="ko-KR" sz="1200"/>
              <a:t>...</a:t>
            </a:r>
          </a:p>
          <a:p>
            <a:r>
              <a:rPr lang="en-US" altLang="ko-KR" sz="1200"/>
              <a:t>size=100</a:t>
            </a:r>
          </a:p>
          <a:p>
            <a:r>
              <a:rPr lang="en-US" altLang="ko-KR" sz="1200"/>
              <a:t>model = models.Word2Vec(size=size, window=7, min_count=1, workers=8,alpha=0.025, min_alpha=0.025)</a:t>
            </a:r>
          </a:p>
          <a:p>
            <a:endParaRPr lang="en-US" altLang="ko-KR" sz="1200"/>
          </a:p>
          <a:p>
            <a:r>
              <a:rPr lang="en-US" altLang="ko-KR" sz="1200"/>
              <a:t>model.build_vocab(tokenized) # </a:t>
            </a:r>
            <a:r>
              <a:rPr lang="ko-KR" altLang="en-US" sz="1200"/>
              <a:t>오로지 한번만 스트럭팅 가능</a:t>
            </a:r>
          </a:p>
          <a:p>
            <a:endParaRPr lang="ko-KR" altLang="en-US" sz="1200"/>
          </a:p>
          <a:p>
            <a:r>
              <a:rPr lang="en-US" altLang="ko-KR" sz="1200"/>
              <a:t># learning_rate</a:t>
            </a:r>
            <a:r>
              <a:rPr lang="ko-KR" altLang="en-US" sz="1200"/>
              <a:t>를 낮춰가며 여러번 트레이닝</a:t>
            </a:r>
          </a:p>
          <a:p>
            <a:r>
              <a:rPr lang="en-US" altLang="ko-KR" sz="1200"/>
              <a:t>for epoch in range(15):</a:t>
            </a:r>
          </a:p>
          <a:p>
            <a:r>
              <a:rPr lang="en-US" altLang="ko-KR" sz="1200"/>
              <a:t>    if epoch%1 ==0:</a:t>
            </a:r>
          </a:p>
          <a:p>
            <a:r>
              <a:rPr lang="en-US" altLang="ko-KR" sz="1200"/>
              <a:t>        print('epoch:',epoch, 'train completed')</a:t>
            </a:r>
          </a:p>
          <a:p>
            <a:r>
              <a:rPr lang="en-US" altLang="ko-KR" sz="1200"/>
              <a:t>    model.train(tokenized, total_examples=model.corpus_count, epochs=model.iter)</a:t>
            </a:r>
          </a:p>
          <a:p>
            <a:r>
              <a:rPr lang="en-US" altLang="ko-KR" sz="1200"/>
              <a:t>    model.alpha -= 0.002  # decrease the learning rate</a:t>
            </a:r>
          </a:p>
          <a:p>
            <a:r>
              <a:rPr lang="en-US" altLang="ko-KR" sz="1200"/>
              <a:t>    model.min_alpha = model.alpha  # fix the learning rate, no decay</a:t>
            </a:r>
          </a:p>
          <a:p>
            <a:endParaRPr lang="en-US" altLang="ko-KR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04138-E01D-477D-9FE6-842AC651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49" y="1734370"/>
            <a:ext cx="21050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261DF-052B-4FB3-849C-9D15779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Backpropagation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56196-0DBD-4C85-B7E9-DD9C8D81F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1188" y="1769137"/>
            <a:ext cx="7921625" cy="4140200"/>
          </a:xfrm>
        </p:spPr>
        <p:txBody>
          <a:bodyPr/>
          <a:lstStyle/>
          <a:p>
            <a:r>
              <a:rPr lang="en-US" altLang="ko-KR"/>
              <a:t>Chain rule, Error</a:t>
            </a:r>
            <a:r>
              <a:rPr lang="ko-KR" altLang="en-US"/>
              <a:t>를 뒤로 전파하며 가중치를 수정</a:t>
            </a:r>
            <a:endParaRPr lang="en-US" altLang="ko-KR"/>
          </a:p>
          <a:p>
            <a:r>
              <a:rPr lang="ko-KR" altLang="en-US"/>
              <a:t>이 문제가 해결되면서 딥러닝이 발전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03AFF3-EB5B-4579-BA92-82EAA91A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54" y="2894291"/>
            <a:ext cx="2019300" cy="144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EBF6A-4CA9-4CD4-A6E8-08C72E8DF94E}"/>
              </a:ext>
            </a:extLst>
          </p:cNvPr>
          <p:cNvSpPr txBox="1"/>
          <p:nvPr/>
        </p:nvSpPr>
        <p:spPr>
          <a:xfrm>
            <a:off x="4108502" y="6398298"/>
            <a:ext cx="5157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/>
              <a:t>Deep</a:t>
            </a:r>
            <a:r>
              <a:rPr lang="ko-KR" altLang="en-US" sz="1050"/>
              <a:t> </a:t>
            </a:r>
            <a:r>
              <a:rPr lang="en-US" altLang="ko-KR" sz="1050"/>
              <a:t>Learning, Ian Goodfellow</a:t>
            </a:r>
          </a:p>
          <a:p>
            <a:r>
              <a:rPr lang="en-US" altLang="ko-KR" sz="1050"/>
              <a:t>https://cdn-images-1.medium.com/max/1600/1*FceBJSJ7j8jHjb4TmLV0Ew.png</a:t>
            </a:r>
            <a:endParaRPr lang="ko-KR" altLang="en-US" sz="105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58B56-36FD-4F0B-B727-9287C0C2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949" y="2869323"/>
            <a:ext cx="3636847" cy="2607551"/>
          </a:xfrm>
          <a:prstGeom prst="rect">
            <a:avLst/>
          </a:prstGeom>
        </p:spPr>
      </p:pic>
      <p:pic>
        <p:nvPicPr>
          <p:cNvPr id="3074" name="Picture 2" descr="backpropagation에 대한 이미지 검색결과">
            <a:extLst>
              <a:ext uri="{FF2B5EF4-FFF2-40B4-BE49-F238E27FC236}">
                <a16:creationId xmlns:a16="http://schemas.microsoft.com/office/drawing/2014/main" id="{E8606EA6-128A-4C5C-A7CE-20C3F5D5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20" y="2758440"/>
            <a:ext cx="6937578" cy="365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6BFD-2BA4-4006-89FB-D41ECF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Gensim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8C761D-AE5A-458F-A016-7285CB19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9" y="1586021"/>
            <a:ext cx="5321519" cy="50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0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6BFD-2BA4-4006-89FB-D41ECFE8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Gensim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6779C-D951-4244-8CFB-918AC687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7" y="1971675"/>
            <a:ext cx="6362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000F21D-ABAD-447F-B433-4E5D893FF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2018.06.01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6DA17C-1FC0-47A9-A069-55DF3C0EB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Neural </a:t>
            </a:r>
            <a:r>
              <a:rPr lang="en-US" altLang="ko-KR" dirty="0"/>
              <a:t>Network,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Word2Vec</a:t>
            </a:r>
            <a:r>
              <a:rPr lang="en-US" altLang="ko-KR" dirty="0"/>
              <a:t>, </a:t>
            </a:r>
            <a:r>
              <a:rPr lang="en-US" altLang="ko-KR" dirty="0" smtClean="0"/>
              <a:t>CNN</a:t>
            </a:r>
            <a:r>
              <a:rPr lang="en-US" altLang="ko-KR" dirty="0"/>
              <a:t>, RNN </a:t>
            </a:r>
            <a:r>
              <a:rPr lang="ko-KR" altLang="en-US" dirty="0"/>
              <a:t>실습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E87C1D-B800-46C8-B725-CCC6C6F0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 Hynix </a:t>
            </a:r>
            <a:r>
              <a:rPr lang="en-US" altLang="ko-KR" dirty="0" err="1" smtClean="0"/>
              <a:t>iTAP</a:t>
            </a:r>
            <a:r>
              <a:rPr lang="en-US" altLang="ko-KR" dirty="0" smtClean="0"/>
              <a:t> (CNN, RNN)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9B07B5-1402-42B8-97CF-E39818646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이성우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33E867-8DFA-44EB-BA85-D8789BE724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인간중심컴퓨팅 연구실</a:t>
            </a:r>
          </a:p>
        </p:txBody>
      </p:sp>
    </p:spTree>
    <p:extLst>
      <p:ext uri="{BB962C8B-B14F-4D97-AF65-F5344CB8AC3E}">
        <p14:creationId xmlns:p14="http://schemas.microsoft.com/office/powerpoint/2010/main" val="12660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지난 실습 간단 </a:t>
            </a:r>
            <a:r>
              <a:rPr lang="en-US" altLang="ko-KR" dirty="0" smtClean="0"/>
              <a:t>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3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ulti layer perceptron에 대한 이미지 검색결과">
            <a:extLst>
              <a:ext uri="{FF2B5EF4-FFF2-40B4-BE49-F238E27FC236}">
                <a16:creationId xmlns:a16="http://schemas.microsoft.com/office/drawing/2014/main" id="{CCF6378B-7E31-4C6B-BB45-AEDAF5D97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8" y="866898"/>
            <a:ext cx="4128433" cy="23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ckpropagation에 대한 이미지 검색결과">
            <a:extLst>
              <a:ext uri="{FF2B5EF4-FFF2-40B4-BE49-F238E27FC236}">
                <a16:creationId xmlns:a16="http://schemas.microsoft.com/office/drawing/2014/main" id="{E8606EA6-128A-4C5C-A7CE-20C3F5D5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18" y="1002597"/>
            <a:ext cx="3856714" cy="203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ctivation function에 대한 이미지 검색결과">
            <a:extLst>
              <a:ext uri="{FF2B5EF4-FFF2-40B4-BE49-F238E27FC236}">
                <a16:creationId xmlns:a16="http://schemas.microsoft.com/office/drawing/2014/main" id="{E52A5C96-E1FB-47A3-A742-20173939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2" y="4144488"/>
            <a:ext cx="4460786" cy="184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arious optimizersì ëí ì´ë¯¸ì§ ê²ìê²°ê³¼">
            <a:extLst>
              <a:ext uri="{FF2B5EF4-FFF2-40B4-BE49-F238E27FC236}">
                <a16:creationId xmlns:a16="http://schemas.microsoft.com/office/drawing/2014/main" id="{8A7E1237-062E-45E3-A685-07C1355DE4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29" y="3966358"/>
            <a:ext cx="2917333" cy="22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oftmax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1385887"/>
            <a:ext cx="7921625" cy="1565275"/>
          </a:xfrm>
        </p:spPr>
        <p:txBody>
          <a:bodyPr/>
          <a:lstStyle/>
          <a:p>
            <a:r>
              <a:rPr lang="en-US" altLang="ko-KR" dirty="0" smtClean="0"/>
              <a:t>Sigmoid </a:t>
            </a:r>
            <a:r>
              <a:rPr lang="ko-KR" altLang="en-US" dirty="0" smtClean="0"/>
              <a:t>의 일반적인 버전</a:t>
            </a:r>
            <a:endParaRPr lang="en-US" altLang="ko-KR" dirty="0" smtClean="0"/>
          </a:p>
          <a:p>
            <a:r>
              <a:rPr lang="ko-KR" altLang="en-US" dirty="0" smtClean="0"/>
              <a:t>레이블이 여러가지 클래스가 있을 때 사용</a:t>
            </a:r>
            <a:endParaRPr lang="ko-KR" altLang="en-US" dirty="0"/>
          </a:p>
        </p:txBody>
      </p:sp>
      <p:pic>
        <p:nvPicPr>
          <p:cNvPr id="717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" t="25082" r="25481"/>
          <a:stretch/>
        </p:blipFill>
        <p:spPr bwMode="auto">
          <a:xfrm>
            <a:off x="792480" y="4437837"/>
            <a:ext cx="3977640" cy="236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59492" y="4222345"/>
            <a:ext cx="32512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https://www.slideshare.net/yongho/ss-79607172</a:t>
            </a:r>
            <a:endParaRPr lang="ko-KR" altLang="en-US" sz="1050" dirty="0"/>
          </a:p>
        </p:txBody>
      </p:sp>
      <p:pic>
        <p:nvPicPr>
          <p:cNvPr id="7172" name="Picture 4" descr="https://i.imgur.com/syDsCf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2413797"/>
            <a:ext cx="5844803" cy="174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8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8" y="2061845"/>
            <a:ext cx="7921625" cy="788035"/>
          </a:xfrm>
        </p:spPr>
        <p:txBody>
          <a:bodyPr/>
          <a:lstStyle/>
          <a:p>
            <a:r>
              <a:rPr lang="ko-KR" altLang="en-US" dirty="0" smtClean="0"/>
              <a:t>왜 크로스 엔트로피를 쓰는가</a:t>
            </a:r>
            <a:endParaRPr lang="en-US" altLang="ko-KR" dirty="0" smtClean="0"/>
          </a:p>
          <a:p>
            <a:r>
              <a:rPr lang="ko-KR" altLang="en-US" dirty="0" smtClean="0"/>
              <a:t>직관적으로 </a:t>
            </a:r>
            <a:r>
              <a:rPr lang="ko-KR" altLang="en-US" dirty="0" err="1" smtClean="0"/>
              <a:t>확률값</a:t>
            </a:r>
            <a:r>
              <a:rPr lang="ko-KR" altLang="en-US" dirty="0" smtClean="0"/>
              <a:t> 차이를 잡아낼 수 있다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2950368"/>
            <a:ext cx="5196280" cy="1591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52" y="4870132"/>
            <a:ext cx="5134928" cy="15186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6143" y="3654595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-(ln(0.4) + ln(0.4) + ln(0.1)) / 3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en-US" altLang="ko-KR" dirty="0">
                <a:solidFill>
                  <a:srgbClr val="FF0000"/>
                </a:solidFill>
              </a:rPr>
              <a:t>1.38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6143" y="5402841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-(ln(0.7) + ln(0.7) + ln(0.3)) / 3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= </a:t>
            </a:r>
            <a:r>
              <a:rPr lang="en-US" altLang="ko-KR" dirty="0">
                <a:solidFill>
                  <a:srgbClr val="FF0000"/>
                </a:solidFill>
              </a:rPr>
              <a:t>0.64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6604084"/>
            <a:ext cx="37978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http://funmv2013.blogspot.kr/2017/01/cross-entropy.html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18" y="1942624"/>
            <a:ext cx="29432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5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1186" y="1331678"/>
            <a:ext cx="7921625" cy="1428115"/>
          </a:xfrm>
        </p:spPr>
        <p:txBody>
          <a:bodyPr/>
          <a:lstStyle/>
          <a:p>
            <a:r>
              <a:rPr lang="ko-KR" altLang="en-US" dirty="0" smtClean="0"/>
              <a:t>엄밀하게는 </a:t>
            </a:r>
            <a:r>
              <a:rPr lang="en-US" altLang="ko-KR" dirty="0" smtClean="0"/>
              <a:t>Negative log likelihood, </a:t>
            </a:r>
            <a:r>
              <a:rPr lang="en-US" altLang="ko-KR" dirty="0"/>
              <a:t>KL Divergence</a:t>
            </a:r>
            <a:r>
              <a:rPr lang="ko-KR" altLang="en-US" dirty="0" smtClean="0"/>
              <a:t> 최소화와 동일</a:t>
            </a:r>
            <a:endParaRPr lang="en-US" altLang="ko-KR" dirty="0" smtClean="0"/>
          </a:p>
          <a:p>
            <a:r>
              <a:rPr lang="en-US" altLang="ko-KR" dirty="0" smtClean="0"/>
              <a:t>KL Divergence </a:t>
            </a:r>
            <a:r>
              <a:rPr lang="ko-KR" altLang="en-US" dirty="0" smtClean="0"/>
              <a:t>최소화는 두 분포의 차이를 최소화</a:t>
            </a:r>
            <a:endParaRPr lang="en-US" altLang="ko-KR" dirty="0" smtClean="0"/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데이터 분포와 실제 데이터의 분포를 계속 </a:t>
            </a:r>
            <a:r>
              <a:rPr lang="ko-KR" altLang="en-US" dirty="0" err="1" smtClean="0"/>
              <a:t>맞춰나감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64549" y="6571818"/>
            <a:ext cx="3379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https://ratsgo.github.io/statistics/2017/09/23/MLE/</a:t>
            </a:r>
            <a:endParaRPr lang="ko-KR" altLang="en-US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5" y="6089733"/>
            <a:ext cx="2943225" cy="714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4" y="3169819"/>
            <a:ext cx="3895725" cy="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69" y="4803750"/>
            <a:ext cx="4543425" cy="619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069" y="4979399"/>
            <a:ext cx="2343150" cy="552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506" y="5511866"/>
            <a:ext cx="2343150" cy="55245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6569428" y="4803750"/>
            <a:ext cx="789304" cy="619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4069" y="4370597"/>
            <a:ext cx="25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Negative log likelihood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7617" y="5788174"/>
            <a:ext cx="161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Cross entropy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4269" y="2558118"/>
            <a:ext cx="16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KL Divergence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2238" y="2553654"/>
            <a:ext cx="122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Likelihood</a:t>
            </a:r>
            <a:endParaRPr lang="ko-KR" altLang="en-US" dirty="0"/>
          </a:p>
        </p:txBody>
      </p:sp>
      <p:pic>
        <p:nvPicPr>
          <p:cNvPr id="5124" name="Picture 4" descr="kl divergenc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19" y="2922398"/>
            <a:ext cx="257175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02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" y="1138838"/>
            <a:ext cx="8164493" cy="44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nsorflow graphì ëí ì´ë¯¸ì§ ê²ìê²°ê³¼">
            <a:extLst>
              <a:ext uri="{FF2B5EF4-FFF2-40B4-BE49-F238E27FC236}">
                <a16:creationId xmlns:a16="http://schemas.microsoft.com/office/drawing/2014/main" id="{6241AF70-69AC-49F9-B370-0A700EA75B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82" y="2545095"/>
            <a:ext cx="2281412" cy="405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0319CD-8358-46C1-997F-17840F35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491" y="297195"/>
            <a:ext cx="4133850" cy="2247900"/>
          </a:xfrm>
          <a:prstGeom prst="rect">
            <a:avLst/>
          </a:prstGeom>
        </p:spPr>
      </p:pic>
      <p:pic>
        <p:nvPicPr>
          <p:cNvPr id="4" name="Picture 2" descr="tensorflow mechanicsì ëí ì´ë¯¸ì§ ê²ìê²°ê³¼">
            <a:extLst>
              <a:ext uri="{FF2B5EF4-FFF2-40B4-BE49-F238E27FC236}">
                <a16:creationId xmlns:a16="http://schemas.microsoft.com/office/drawing/2014/main" id="{39CD23AF-23F0-4763-B985-7DC0D0432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98" y="3762463"/>
            <a:ext cx="5210227" cy="21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6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261DF-052B-4FB3-849C-9D157792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56196-0DBD-4C85-B7E9-DD9C8D81F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현재 뉴런을 </a:t>
            </a:r>
            <a:r>
              <a:rPr lang="ko-KR" altLang="en-US" dirty="0" err="1"/>
              <a:t>발화시킬지</a:t>
            </a:r>
            <a:r>
              <a:rPr lang="ko-KR" altLang="en-US" dirty="0"/>
              <a:t> 말지 결정</a:t>
            </a:r>
            <a:endParaRPr lang="en-US" altLang="ko-KR" dirty="0"/>
          </a:p>
          <a:p>
            <a:r>
              <a:rPr lang="ko-KR" altLang="en-US" dirty="0" err="1"/>
              <a:t>뉴럴넷에</a:t>
            </a:r>
            <a:r>
              <a:rPr lang="ko-KR" altLang="en-US" dirty="0"/>
              <a:t> 비선형성을 주는 중요한 컴포넌트 </a:t>
            </a:r>
            <a:endParaRPr lang="en-US" altLang="ko-KR" dirty="0"/>
          </a:p>
          <a:p>
            <a:r>
              <a:rPr lang="en-US" altLang="ko-KR" dirty="0" smtClean="0"/>
              <a:t>sigmoid, </a:t>
            </a:r>
            <a:r>
              <a:rPr lang="en-US" altLang="ko-KR" dirty="0" err="1"/>
              <a:t>tanh</a:t>
            </a:r>
            <a:r>
              <a:rPr lang="en-US" altLang="ko-KR" dirty="0"/>
              <a:t>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…</a:t>
            </a:r>
            <a:endParaRPr lang="en-US" altLang="ko-KR" dirty="0"/>
          </a:p>
        </p:txBody>
      </p:sp>
      <p:pic>
        <p:nvPicPr>
          <p:cNvPr id="4098" name="Picture 2" descr="activation function에 대한 이미지 검색결과">
            <a:extLst>
              <a:ext uri="{FF2B5EF4-FFF2-40B4-BE49-F238E27FC236}">
                <a16:creationId xmlns:a16="http://schemas.microsoft.com/office/drawing/2014/main" id="{E52A5C96-E1FB-47A3-A742-20173939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05" y="3723947"/>
            <a:ext cx="6545018" cy="270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tensorflowkorea.gitbooks.io/tensorflow-kr/content/g3doc/images/linear-relationships.png">
            <a:extLst>
              <a:ext uri="{FF2B5EF4-FFF2-40B4-BE49-F238E27FC236}">
                <a16:creationId xmlns:a16="http://schemas.microsoft.com/office/drawing/2014/main" id="{506E6E88-91B4-4851-8D64-DA5443EF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9" y="382334"/>
            <a:ext cx="8170224" cy="28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bow skip gram에 대한 이미지 검색결과">
            <a:extLst>
              <a:ext uri="{FF2B5EF4-FFF2-40B4-BE49-F238E27FC236}">
                <a16:creationId xmlns:a16="http://schemas.microsoft.com/office/drawing/2014/main" id="{24B382C0-7CDC-4AF3-A973-58FEB6914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84" y="3396342"/>
            <a:ext cx="4367447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8EA863-4482-4B62-8104-E7258FACE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36" y="3725463"/>
            <a:ext cx="4323914" cy="21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83BE44-A97F-4D8A-8776-198F5684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22" y="1859566"/>
            <a:ext cx="6271595" cy="47224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8FB012-383A-446B-9F41-8229BC1D10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55" b="18086"/>
          <a:stretch/>
        </p:blipFill>
        <p:spPr>
          <a:xfrm>
            <a:off x="4612819" y="667125"/>
            <a:ext cx="4345165" cy="7789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514" y="253650"/>
            <a:ext cx="4205463" cy="16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Word2vec with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</a:t>
            </a:r>
            <a:r>
              <a:rPr lang="en-US" altLang="ko-KR" dirty="0"/>
              <a:t>M</a:t>
            </a:r>
            <a:r>
              <a:rPr lang="en-US" altLang="ko-KR" dirty="0" smtClean="0"/>
              <a:t>ovie Review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5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FC791-45DD-45C8-B137-6E0E8886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6FF31-241E-4DA7-9B98-9852D82CBC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한국어 </a:t>
            </a:r>
            <a:r>
              <a:rPr lang="ko-KR" altLang="en-US" dirty="0" err="1"/>
              <a:t>토크나이징</a:t>
            </a:r>
            <a:r>
              <a:rPr lang="en-US" altLang="ko-KR" dirty="0"/>
              <a:t>, </a:t>
            </a:r>
            <a:r>
              <a:rPr lang="ko-KR" altLang="en-US" dirty="0"/>
              <a:t>및 품사 </a:t>
            </a:r>
            <a:r>
              <a:rPr lang="ko-KR" altLang="en-US" dirty="0" err="1"/>
              <a:t>태깅을</a:t>
            </a:r>
            <a:r>
              <a:rPr lang="ko-KR" altLang="en-US" dirty="0"/>
              <a:t> 위해 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en-US" altLang="ko-KR" dirty="0" smtClean="0"/>
              <a:t>library</a:t>
            </a:r>
            <a:r>
              <a:rPr lang="ko-KR" altLang="en-US" dirty="0" smtClean="0"/>
              <a:t>설치 </a:t>
            </a:r>
            <a:r>
              <a:rPr lang="ko-KR" altLang="en-US" dirty="0"/>
              <a:t>필요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http://konlpy-ko.readthedocs.io/ko/v0.4.3/install/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5E30B5-9F4D-4420-B2D6-DC1C1EE85527}"/>
              </a:ext>
            </a:extLst>
          </p:cNvPr>
          <p:cNvSpPr/>
          <p:nvPr/>
        </p:nvSpPr>
        <p:spPr>
          <a:xfrm>
            <a:off x="6768935" y="6457890"/>
            <a:ext cx="2375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>
                <a:solidFill>
                  <a:srgbClr val="337AB7"/>
                </a:solidFill>
                <a:latin typeface="Helvetica Neue"/>
                <a:hlinkClick r:id="rId3"/>
              </a:rPr>
              <a:t>https://github.com/e9t/nsmc</a:t>
            </a:r>
            <a:endParaRPr lang="en-US" altLang="ko-KR" sz="1000" u="sng">
              <a:solidFill>
                <a:srgbClr val="337AB7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u="sng">
                <a:solidFill>
                  <a:srgbClr val="337AB7"/>
                </a:solidFill>
                <a:latin typeface="Helvetica Neue"/>
                <a:hlinkClick r:id="rId4"/>
              </a:rPr>
              <a:t>http://konlpy-ko.readthedocs.io</a:t>
            </a:r>
            <a:endParaRPr lang="en-US" altLang="ko-KR" sz="100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3EB77D-AA23-40C6-965E-791EA47AD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80" y="3040379"/>
            <a:ext cx="4489887" cy="36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B0938-1EC4-41C5-A779-40D4281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CA855F-C06C-4D36-BDA3-C8A444D177F2}"/>
              </a:ext>
            </a:extLst>
          </p:cNvPr>
          <p:cNvSpPr/>
          <p:nvPr/>
        </p:nvSpPr>
        <p:spPr>
          <a:xfrm>
            <a:off x="610237" y="171632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/>
              <a:t>import csv</a:t>
            </a:r>
            <a:endParaRPr lang="en-US" altLang="ko-KR" sz="1200"/>
          </a:p>
          <a:p>
            <a:r>
              <a:rPr lang="en-US" altLang="ko-KR" sz="1200"/>
              <a:t>from pprint import pprint</a:t>
            </a:r>
            <a:endParaRPr lang="ko-KR" altLang="en-US" sz="1200"/>
          </a:p>
          <a:p>
            <a:endParaRPr lang="ko-KR" altLang="en-US" sz="1200"/>
          </a:p>
          <a:p>
            <a:r>
              <a:rPr lang="ko-KR" altLang="en-US" sz="1200"/>
              <a:t># tsv load</a:t>
            </a:r>
          </a:p>
          <a:p>
            <a:r>
              <a:rPr lang="ko-KR" altLang="en-US" sz="1200"/>
              <a:t>with open('../naver_movie_corpus/ratings_train.txt', 'r', encoding='utf-8') as f:</a:t>
            </a:r>
          </a:p>
          <a:p>
            <a:r>
              <a:rPr lang="ko-KR" altLang="en-US" sz="1200"/>
              <a:t>    rdr = csv.reader(f, delimiter='\t')</a:t>
            </a:r>
          </a:p>
          <a:p>
            <a:r>
              <a:rPr lang="ko-KR" altLang="en-US" sz="1200"/>
              <a:t>    naver_train = list(rdr)</a:t>
            </a:r>
          </a:p>
          <a:p>
            <a:r>
              <a:rPr lang="ko-KR" altLang="en-US" sz="1200"/>
              <a:t>    naver_train = [s[1] for s in naver_train[1:]]</a:t>
            </a:r>
          </a:p>
          <a:p>
            <a:r>
              <a:rPr lang="ko-KR" altLang="en-US" sz="1200"/>
              <a:t>    </a:t>
            </a:r>
          </a:p>
          <a:p>
            <a:r>
              <a:rPr lang="ko-KR" altLang="en-US" sz="1200"/>
              <a:t>with open('../naver_movie_corpus/ratings_test.txt', 'r', encoding='utf-8') as f:</a:t>
            </a:r>
          </a:p>
          <a:p>
            <a:r>
              <a:rPr lang="ko-KR" altLang="en-US" sz="1200"/>
              <a:t>    rdr = csv.reader(f, delimiter='\t')</a:t>
            </a:r>
          </a:p>
          <a:p>
            <a:r>
              <a:rPr lang="ko-KR" altLang="en-US" sz="1200"/>
              <a:t>    naver_test = list(rdr)</a:t>
            </a:r>
          </a:p>
          <a:p>
            <a:r>
              <a:rPr lang="ko-KR" altLang="en-US" sz="1200"/>
              <a:t>    naver_test = [s[1] for s in naver_test[1:]]</a:t>
            </a:r>
          </a:p>
          <a:p>
            <a:endParaRPr lang="ko-KR" altLang="en-US" sz="1200"/>
          </a:p>
          <a:p>
            <a:r>
              <a:rPr lang="en-US" altLang="ko-KR" sz="1200"/>
              <a:t>p</a:t>
            </a:r>
            <a:r>
              <a:rPr lang="ko-KR" altLang="en-US" sz="1200"/>
              <a:t>print(naver_train[3</a:t>
            </a:r>
            <a:r>
              <a:rPr lang="en-US" altLang="ko-KR" sz="1200"/>
              <a:t>5:50</a:t>
            </a:r>
            <a:r>
              <a:rPr lang="ko-KR" altLang="en-US" sz="1200"/>
              <a:t>])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7F2D84-BA68-42C5-AFB6-AE0632C6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30" y="1881351"/>
            <a:ext cx="4360307" cy="29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B0938-1EC4-41C5-A779-40D4281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CA855F-C06C-4D36-BDA3-C8A444D177F2}"/>
              </a:ext>
            </a:extLst>
          </p:cNvPr>
          <p:cNvSpPr/>
          <p:nvPr/>
        </p:nvSpPr>
        <p:spPr>
          <a:xfrm>
            <a:off x="610237" y="171632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/>
              <a:t># pos tagging, tokenizing</a:t>
            </a:r>
          </a:p>
          <a:p>
            <a:r>
              <a:rPr lang="en-US" altLang="ko-KR" sz="1200"/>
              <a:t>from konlpy.tag import Twitter</a:t>
            </a:r>
          </a:p>
          <a:p>
            <a:r>
              <a:rPr lang="en-US" altLang="ko-KR" sz="1200"/>
              <a:t>tagger = Twitter()</a:t>
            </a:r>
          </a:p>
          <a:p>
            <a:endParaRPr lang="en-US" altLang="ko-KR" sz="1200"/>
          </a:p>
          <a:p>
            <a:r>
              <a:rPr lang="en-US" altLang="ko-KR" sz="1200"/>
              <a:t># pos tagging</a:t>
            </a:r>
            <a:r>
              <a:rPr lang="ko-KR" altLang="en-US" sz="1200"/>
              <a:t>에 시간 좀 걸리는듯</a:t>
            </a:r>
          </a:p>
          <a:p>
            <a:r>
              <a:rPr lang="en-US" altLang="ko-KR" sz="1200"/>
              <a:t>def tokenize(doc):</a:t>
            </a:r>
          </a:p>
          <a:p>
            <a:r>
              <a:rPr lang="en-US" altLang="ko-KR" sz="1200"/>
              <a:t>    return ['/'.join(t) for t in tagger.pos(doc, norm=True, stem=True)]</a:t>
            </a:r>
          </a:p>
          <a:p>
            <a:endParaRPr lang="en-US" altLang="ko-KR" sz="1200"/>
          </a:p>
          <a:p>
            <a:r>
              <a:rPr lang="en-US" altLang="ko-KR" sz="1200"/>
              <a:t># train_docs = [row[1] for row in train_data]</a:t>
            </a:r>
          </a:p>
          <a:p>
            <a:r>
              <a:rPr lang="en-US" altLang="ko-KR" sz="1200"/>
              <a:t>sentences = [tokenize(d) for d in naver_train]</a:t>
            </a:r>
          </a:p>
          <a:p>
            <a:endParaRPr lang="en-US" altLang="ko-KR" sz="1200"/>
          </a:p>
          <a:p>
            <a:r>
              <a:rPr lang="en-US" altLang="ko-KR" sz="1200"/>
              <a:t>print('</a:t>
            </a:r>
            <a:r>
              <a:rPr lang="ko-KR" altLang="en-US" sz="1200"/>
              <a:t>문장 총 개수</a:t>
            </a:r>
            <a:r>
              <a:rPr lang="en-US" altLang="ko-KR" sz="1200"/>
              <a:t>: ', len(sentences))</a:t>
            </a:r>
          </a:p>
          <a:p>
            <a:r>
              <a:rPr lang="en-US" altLang="ko-KR" sz="1200"/>
              <a:t>for i in range(5):</a:t>
            </a:r>
          </a:p>
          <a:p>
            <a:r>
              <a:rPr lang="en-US" altLang="ko-KR" sz="1200"/>
              <a:t>    print(sentences[i])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3E0E8F-1C80-42EC-91F3-D13009A4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2" y="4829845"/>
            <a:ext cx="7803816" cy="13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B0938-1EC4-41C5-A779-40D4281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CA855F-C06C-4D36-BDA3-C8A444D177F2}"/>
              </a:ext>
            </a:extLst>
          </p:cNvPr>
          <p:cNvSpPr/>
          <p:nvPr/>
        </p:nvSpPr>
        <p:spPr>
          <a:xfrm>
            <a:off x="610237" y="171632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/>
              <a:t>from gensim import models</a:t>
            </a:r>
          </a:p>
          <a:p>
            <a:endParaRPr lang="en-US" altLang="ko-KR" sz="1200"/>
          </a:p>
          <a:p>
            <a:r>
              <a:rPr lang="en-US" altLang="ko-KR" sz="1200"/>
              <a:t>%%time</a:t>
            </a:r>
          </a:p>
          <a:p>
            <a:r>
              <a:rPr lang="en-US" altLang="ko-KR" sz="1200"/>
              <a:t>size=100</a:t>
            </a:r>
          </a:p>
          <a:p>
            <a:r>
              <a:rPr lang="en-US" altLang="ko-KR" sz="1200"/>
              <a:t>model = models.Word2Vec(size=size, window=7, min_count=1, workers=8,alpha=0.025, min_alpha=0.025)</a:t>
            </a:r>
          </a:p>
          <a:p>
            <a:endParaRPr lang="en-US" altLang="ko-KR" sz="1200"/>
          </a:p>
          <a:p>
            <a:r>
              <a:rPr lang="en-US" altLang="ko-KR" sz="1200"/>
              <a:t>model.build_vocab(sentences) # </a:t>
            </a:r>
            <a:r>
              <a:rPr lang="ko-KR" altLang="en-US" sz="1200"/>
              <a:t>오로지 한번만 스트럭팅 가능</a:t>
            </a:r>
          </a:p>
          <a:p>
            <a:endParaRPr lang="ko-KR" altLang="en-US" sz="1200"/>
          </a:p>
          <a:p>
            <a:r>
              <a:rPr lang="en-US" altLang="ko-KR" sz="1200"/>
              <a:t># learning_rate</a:t>
            </a:r>
            <a:r>
              <a:rPr lang="ko-KR" altLang="en-US" sz="1200"/>
              <a:t>를 낮춰가며 여러번 트레이닝</a:t>
            </a:r>
          </a:p>
          <a:p>
            <a:r>
              <a:rPr lang="en-US" altLang="ko-KR" sz="1200"/>
              <a:t>for epoch in range(15):</a:t>
            </a:r>
          </a:p>
          <a:p>
            <a:r>
              <a:rPr lang="en-US" altLang="ko-KR" sz="1200"/>
              <a:t>    if epoch%1 ==0:</a:t>
            </a:r>
          </a:p>
          <a:p>
            <a:r>
              <a:rPr lang="en-US" altLang="ko-KR" sz="1200"/>
              <a:t>        print('epoch:',epoch, 'train completed')</a:t>
            </a:r>
          </a:p>
          <a:p>
            <a:r>
              <a:rPr lang="en-US" altLang="ko-KR" sz="1200"/>
              <a:t>    model.train(sentences, total_examples=model.corpus_count, epochs=model.iter)</a:t>
            </a:r>
          </a:p>
          <a:p>
            <a:r>
              <a:rPr lang="en-US" altLang="ko-KR" sz="1200"/>
              <a:t>    model.alpha -= 0.002  # decrease the learning rate</a:t>
            </a:r>
          </a:p>
          <a:p>
            <a:r>
              <a:rPr lang="en-US" altLang="ko-KR" sz="1200"/>
              <a:t>    model.min_alpha = model.alpha  # fix the learning rate, no decay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95B269-6DF6-48A7-832C-831A5D38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950" y="1716320"/>
            <a:ext cx="19335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B0938-1EC4-41C5-A779-40D4281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14992-97BB-4AB0-8267-D4575650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89" y="1820096"/>
            <a:ext cx="6343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B0938-1EC4-41C5-A779-40D4281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Naver movie review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E143F-37FA-4FCC-819E-EFC4CAAD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8" y="1463729"/>
            <a:ext cx="64293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9605-72A2-40C0-8568-5D8FEBE7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Convolution Neural Network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CC 테마">
  <a:themeElements>
    <a:clrScheme name="HCC LAB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E70B7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1">
      <a:majorFont>
        <a:latin typeface="KoPubDotum Bold"/>
        <a:ea typeface="KoPubDotum Bold"/>
        <a:cs typeface=""/>
      </a:majorFont>
      <a:minorFont>
        <a:latin typeface="KoPubDotum Medium"/>
        <a:ea typeface="KoPubDotum Medium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23796</TotalTime>
  <Words>11061</Words>
  <Application>Microsoft Office PowerPoint</Application>
  <PresentationFormat>화면 슬라이드 쇼(4:3)</PresentationFormat>
  <Paragraphs>1751</Paragraphs>
  <Slides>138</Slides>
  <Notes>100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Apple SD Gothic Neo</vt:lpstr>
      <vt:lpstr>Helvetica Neue</vt:lpstr>
      <vt:lpstr>KoPubDotum Bold</vt:lpstr>
      <vt:lpstr>KoPubDotum Light</vt:lpstr>
      <vt:lpstr>KoPubDotum Medium</vt:lpstr>
      <vt:lpstr>맑은 고딕</vt:lpstr>
      <vt:lpstr>Arial</vt:lpstr>
      <vt:lpstr>Wingdings</vt:lpstr>
      <vt:lpstr>HCC 테마</vt:lpstr>
      <vt:lpstr>SK Hynix iTAP</vt:lpstr>
      <vt:lpstr>목차</vt:lpstr>
      <vt:lpstr>파이썬 실습 코드 및 데이터</vt:lpstr>
      <vt:lpstr>미리 설치 부탁드립니다</vt:lpstr>
      <vt:lpstr>Neural Network</vt:lpstr>
      <vt:lpstr>Perceptron</vt:lpstr>
      <vt:lpstr>MLP(Multi Layer Perceptron)</vt:lpstr>
      <vt:lpstr>Backpropagation</vt:lpstr>
      <vt:lpstr>Activation function</vt:lpstr>
      <vt:lpstr>Activation function</vt:lpstr>
      <vt:lpstr>Optimization</vt:lpstr>
      <vt:lpstr>SGD(stochastic gradient descent) </vt:lpstr>
      <vt:lpstr>Batch Normalization</vt:lpstr>
      <vt:lpstr>Various Optimizers</vt:lpstr>
      <vt:lpstr>Regularization</vt:lpstr>
      <vt:lpstr>Dropout</vt:lpstr>
      <vt:lpstr>Tensorflow 실습 (Tensorflow_demo_1)</vt:lpstr>
      <vt:lpstr>Tensorflow</vt:lpstr>
      <vt:lpstr>Graph</vt:lpstr>
      <vt:lpstr>기본 구성</vt:lpstr>
      <vt:lpstr>기본 구성</vt:lpstr>
      <vt:lpstr>Mechanism</vt:lpstr>
      <vt:lpstr>설치</vt:lpstr>
      <vt:lpstr>Graph/Session</vt:lpstr>
      <vt:lpstr>Tensorflow 기초</vt:lpstr>
      <vt:lpstr>Tensorflow 기초</vt:lpstr>
      <vt:lpstr>Linear Regression</vt:lpstr>
      <vt:lpstr>Linear Regression</vt:lpstr>
      <vt:lpstr>Linear Regression</vt:lpstr>
      <vt:lpstr>MNIST data set</vt:lpstr>
      <vt:lpstr>MNIST with 1 hidden layer</vt:lpstr>
      <vt:lpstr>Softmax</vt:lpstr>
      <vt:lpstr>Cross entropy</vt:lpstr>
      <vt:lpstr>Cross entropy</vt:lpstr>
      <vt:lpstr>PowerPoint 프레젠테이션</vt:lpstr>
      <vt:lpstr>MNIST with multi hidden layers</vt:lpstr>
      <vt:lpstr>Training a model</vt:lpstr>
      <vt:lpstr>Training a model</vt:lpstr>
      <vt:lpstr>Prediction</vt:lpstr>
      <vt:lpstr>Result</vt:lpstr>
      <vt:lpstr>Tensorflow_demo_2</vt:lpstr>
      <vt:lpstr>Other optimizers</vt:lpstr>
      <vt:lpstr>L2 Regularization</vt:lpstr>
      <vt:lpstr>Dropout</vt:lpstr>
      <vt:lpstr>Dropout</vt:lpstr>
      <vt:lpstr>Batch Normalization</vt:lpstr>
      <vt:lpstr>Batch normalization</vt:lpstr>
      <vt:lpstr>Batch normalization</vt:lpstr>
      <vt:lpstr>Batch normalization</vt:lpstr>
      <vt:lpstr>Batch normalization</vt:lpstr>
      <vt:lpstr>High level api</vt:lpstr>
      <vt:lpstr>FCN 이외 모델들</vt:lpstr>
      <vt:lpstr>텐서보드(Optional)</vt:lpstr>
      <vt:lpstr>Word2Vec 실습</vt:lpstr>
      <vt:lpstr>Word2Vec</vt:lpstr>
      <vt:lpstr>Embedding: one-hot</vt:lpstr>
      <vt:lpstr>Embedding: bag of word, TF-IDF</vt:lpstr>
      <vt:lpstr>Embedding: Co-occurence matrix</vt:lpstr>
      <vt:lpstr>Embedding: word2vec</vt:lpstr>
      <vt:lpstr>Word2Vec Model</vt:lpstr>
      <vt:lpstr>Weight update</vt:lpstr>
      <vt:lpstr>Models</vt:lpstr>
      <vt:lpstr>Skip-gram</vt:lpstr>
      <vt:lpstr>PowerPoint 프레젠테이션</vt:lpstr>
      <vt:lpstr>Visualization</vt:lpstr>
      <vt:lpstr>Learning Trick</vt:lpstr>
      <vt:lpstr>Word2Vec 실습</vt:lpstr>
      <vt:lpstr>Word2Vec by Tensorflow</vt:lpstr>
      <vt:lpstr>Word2Vec by Tensorflow</vt:lpstr>
      <vt:lpstr>Word2Vec by Tensorflow</vt:lpstr>
      <vt:lpstr>Word2Vec by Tensorflow</vt:lpstr>
      <vt:lpstr>Word2Vec by Tensorflow</vt:lpstr>
      <vt:lpstr>Word2Vec by Tensorflow</vt:lpstr>
      <vt:lpstr>Word2Vec by Tensorflow</vt:lpstr>
      <vt:lpstr>Word2Vec by Tensorflow</vt:lpstr>
      <vt:lpstr>PowerPoint 프레젠테이션</vt:lpstr>
      <vt:lpstr>Gensim</vt:lpstr>
      <vt:lpstr>Gensim</vt:lpstr>
      <vt:lpstr>Gensim</vt:lpstr>
      <vt:lpstr>Gensim</vt:lpstr>
      <vt:lpstr>Gensim</vt:lpstr>
      <vt:lpstr>SK Hynix iTAP (CNN, RNN)</vt:lpstr>
      <vt:lpstr>지난 실습 간단 review</vt:lpstr>
      <vt:lpstr>PowerPoint 프레젠테이션</vt:lpstr>
      <vt:lpstr>Softmax</vt:lpstr>
      <vt:lpstr>Cross entropy</vt:lpstr>
      <vt:lpstr>Cross entropy</vt:lpstr>
      <vt:lpstr>PowerPoint 프레젠테이션</vt:lpstr>
      <vt:lpstr>PowerPoint 프레젠테이션</vt:lpstr>
      <vt:lpstr>PowerPoint 프레젠테이션</vt:lpstr>
      <vt:lpstr>PowerPoint 프레젠테이션</vt:lpstr>
      <vt:lpstr>Word2vec with Naver Movie Review</vt:lpstr>
      <vt:lpstr>Naver movie review</vt:lpstr>
      <vt:lpstr>Naver movie review</vt:lpstr>
      <vt:lpstr>Naver movie review</vt:lpstr>
      <vt:lpstr>Naver movie review</vt:lpstr>
      <vt:lpstr>Naver movie review</vt:lpstr>
      <vt:lpstr>Naver movie review</vt:lpstr>
      <vt:lpstr>Convolution Neural Network</vt:lpstr>
      <vt:lpstr>CNN(Convolution Neural Network)</vt:lpstr>
      <vt:lpstr>Convolution Layer</vt:lpstr>
      <vt:lpstr>Convolution Layer</vt:lpstr>
      <vt:lpstr>Padding</vt:lpstr>
      <vt:lpstr>Pooling Layer</vt:lpstr>
      <vt:lpstr>실습</vt:lpstr>
      <vt:lpstr>CNN 기초</vt:lpstr>
      <vt:lpstr>MNIST 실습</vt:lpstr>
      <vt:lpstr>Architecture</vt:lpstr>
      <vt:lpstr>Architecture</vt:lpstr>
      <vt:lpstr>Result</vt:lpstr>
      <vt:lpstr>노래가사 장르 예측</vt:lpstr>
      <vt:lpstr>Architecture</vt:lpstr>
      <vt:lpstr>Lyric Data</vt:lpstr>
      <vt:lpstr>Lyric sample</vt:lpstr>
      <vt:lpstr>Architcture</vt:lpstr>
      <vt:lpstr>Result</vt:lpstr>
      <vt:lpstr>Recurrent Neural Network</vt:lpstr>
      <vt:lpstr>RNN(Recurrent Neural Network)</vt:lpstr>
      <vt:lpstr>Architecure</vt:lpstr>
      <vt:lpstr>RNN의 학습</vt:lpstr>
      <vt:lpstr>LSTM(Long Short-term Memory)</vt:lpstr>
      <vt:lpstr>LSTM(Long Short-term Memory)</vt:lpstr>
      <vt:lpstr>GRU(Gated Recurrent Unit) </vt:lpstr>
      <vt:lpstr>Bi-directional RNN</vt:lpstr>
      <vt:lpstr>RNN 실습</vt:lpstr>
      <vt:lpstr>RNN 기초</vt:lpstr>
      <vt:lpstr>MNIST by RNN</vt:lpstr>
      <vt:lpstr>MNIST by RNN</vt:lpstr>
      <vt:lpstr>네이버 영화리뷰 sentiment analysis</vt:lpstr>
      <vt:lpstr>네이버 영화리뷰 sentiment analysis</vt:lpstr>
      <vt:lpstr>네이버 영화리뷰 sentiment analysis</vt:lpstr>
      <vt:lpstr>Result</vt:lpstr>
      <vt:lpstr>Result</vt:lpstr>
      <vt:lpstr>노래가사 장르예측 Bi-directional LSTM</vt:lpstr>
      <vt:lpstr>Result</vt:lpstr>
      <vt:lpstr>Result (3-stacked LSTM)</vt:lpstr>
      <vt:lpstr>Sequence 2 Sequence(Optional)</vt:lpstr>
      <vt:lpstr>Attention mechanism(optional)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</dc:creator>
  <cp:lastModifiedBy>LSW</cp:lastModifiedBy>
  <cp:revision>383</cp:revision>
  <dcterms:created xsi:type="dcterms:W3CDTF">2017-04-02T01:58:43Z</dcterms:created>
  <dcterms:modified xsi:type="dcterms:W3CDTF">2018-05-31T08:26:45Z</dcterms:modified>
</cp:coreProperties>
</file>